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1" r:id="rId2"/>
    <p:sldId id="331" r:id="rId3"/>
    <p:sldId id="332" r:id="rId4"/>
    <p:sldId id="333" r:id="rId5"/>
    <p:sldId id="334" r:id="rId6"/>
    <p:sldId id="299" r:id="rId7"/>
    <p:sldId id="300" r:id="rId8"/>
    <p:sldId id="335" r:id="rId9"/>
    <p:sldId id="336" r:id="rId10"/>
    <p:sldId id="301" r:id="rId11"/>
    <p:sldId id="302" r:id="rId12"/>
    <p:sldId id="303" r:id="rId13"/>
    <p:sldId id="304" r:id="rId14"/>
    <p:sldId id="306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37" r:id="rId33"/>
    <p:sldId id="338" r:id="rId34"/>
    <p:sldId id="339" r:id="rId35"/>
    <p:sldId id="340" r:id="rId36"/>
  </p:sldIdLst>
  <p:sldSz cx="9144000" cy="6858000" type="screen4x3"/>
  <p:notesSz cx="6780213" cy="9910763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FFFF00"/>
    <a:srgbClr val="FF0000"/>
    <a:srgbClr val="DDDDDD"/>
    <a:srgbClr val="C0C0C0"/>
    <a:srgbClr val="CCECFF"/>
    <a:srgbClr val="66FF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72" d="100"/>
          <a:sy n="72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2"/>
    </p:cViewPr>
  </p:sorterViewPr>
  <p:notesViewPr>
    <p:cSldViewPr>
      <p:cViewPr varScale="1">
        <p:scale>
          <a:sx n="87" d="100"/>
          <a:sy n="87" d="100"/>
        </p:scale>
        <p:origin x="-2220" y="-78"/>
      </p:cViewPr>
      <p:guideLst>
        <p:guide orient="horz" pos="3122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5463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en-US"/>
              <a:t>Integration of Geant4 with Gaudi framework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5463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6ECAE9BD-0121-4752-B74C-BDFD35783F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6938"/>
            <a:ext cx="4973637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5463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B1F9C0FC-B94E-43A9-A384-898D4A6DF8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05000"/>
            <a:ext cx="7620000" cy="1524000"/>
          </a:xfrm>
          <a:solidFill>
            <a:schemeClr val="tx1"/>
          </a:solidFill>
        </p:spPr>
        <p:txBody>
          <a:bodyPr anchor="b"/>
          <a:lstStyle>
            <a:lvl1pPr algn="ctr">
              <a:lnSpc>
                <a:spcPct val="80000"/>
              </a:lnSpc>
              <a:defRPr sz="5400">
                <a:solidFill>
                  <a:srgbClr val="990000"/>
                </a:solidFill>
              </a:defRPr>
            </a:lvl1pPr>
          </a:lstStyle>
          <a:p>
            <a:r>
              <a:rPr lang="en-US"/>
              <a:t>Integration of Geant4</a:t>
            </a:r>
            <a:br>
              <a:rPr lang="en-US"/>
            </a:br>
            <a:r>
              <a:rPr lang="en-US"/>
              <a:t>with Gaudi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4495800"/>
            <a:ext cx="4572000" cy="1752600"/>
          </a:xfrm>
          <a:solidFill>
            <a:schemeClr val="tx1"/>
          </a:solidFill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Ivan Belyaev </a:t>
            </a:r>
          </a:p>
          <a:p>
            <a:r>
              <a:rPr lang="en-US"/>
              <a:t>CERN &amp; ITEP/Moscow</a:t>
            </a:r>
          </a:p>
          <a:p>
            <a:r>
              <a:rPr lang="en-US"/>
              <a:t>For LHCb Gaudi team </a:t>
            </a:r>
          </a:p>
        </p:txBody>
      </p:sp>
      <p:pic>
        <p:nvPicPr>
          <p:cNvPr id="3083" name="Picture 11" descr="lhcb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619250" cy="1311275"/>
          </a:xfrm>
          <a:prstGeom prst="rect">
            <a:avLst/>
          </a:prstGeom>
          <a:noFill/>
        </p:spPr>
      </p:pic>
      <p:pic>
        <p:nvPicPr>
          <p:cNvPr id="3085" name="Picture 13" descr="syracuse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0C6E-EA70-410C-93EC-0BBF055C7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190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19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54A9-6737-4562-90A9-594F6C23E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14E6-4B39-4E06-A8AC-4A4EE650B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D469-5066-4FCF-85EB-E715EB6A1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54BEF-6F04-4A58-8BED-C9F8ABE16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948BD-09F7-4A40-B6F8-9DAB3C4A7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38487-A02C-40D2-838C-638A1EBB4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642EC-1FF1-454B-BA9D-E866A1352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17E5B-5515-4337-969B-89383BD9C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Vanya  BELYAEV/Syracuse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41D1B-3E7C-4AE4-93B0-C248AD9D4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80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1" i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1722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600" b="1" i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17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6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965F089-075B-4315-B7D5-1965457C3B0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lhcb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304800"/>
            <a:ext cx="857250" cy="693738"/>
          </a:xfrm>
          <a:prstGeom prst="rect">
            <a:avLst/>
          </a:prstGeom>
          <a:noFill/>
        </p:spPr>
      </p:pic>
      <p:pic>
        <p:nvPicPr>
          <p:cNvPr id="1035" name="Picture 11" descr="syracuse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152400"/>
            <a:ext cx="914400" cy="9144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8000"/>
        </a:buClr>
        <a:buSzPct val="200000"/>
        <a:buChar char="•"/>
        <a:defRPr sz="28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6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4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belyaev@physics.syr.edu?subject=Bender%20Tutorial%20v7r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avannah.cern.ch/news/?group=bender" TargetMode="External"/><Relationship Id="rId13" Type="http://schemas.openxmlformats.org/officeDocument/2006/relationships/hyperlink" Target="mailto:Diego.Martinez.Santos@cern.ch?subject=Bender%20scripts%20for%20Bs-%3emumu%20studies" TargetMode="External"/><Relationship Id="rId3" Type="http://schemas.openxmlformats.org/officeDocument/2006/relationships/hyperlink" Target="http://cern.ch/LHCb-release-area/DOC/bender" TargetMode="External"/><Relationship Id="rId7" Type="http://schemas.openxmlformats.org/officeDocument/2006/relationships/hyperlink" Target="http://savannah.cern.ch/projects/bender" TargetMode="External"/><Relationship Id="rId12" Type="http://schemas.openxmlformats.org/officeDocument/2006/relationships/hyperlink" Target="http://savannah.cern.ch/forum/forum.php?forum_id=59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hcb-bender@cern.ch?subject=Bender" TargetMode="External"/><Relationship Id="rId11" Type="http://schemas.openxmlformats.org/officeDocument/2006/relationships/hyperlink" Target="http://indico.cern.ch/conferenceDisplay.py?confId=12075" TargetMode="External"/><Relationship Id="rId5" Type="http://schemas.openxmlformats.org/officeDocument/2006/relationships/hyperlink" Target="mailto:Elena.Mayatskaya@cern.ch?subject=Bender%20pages" TargetMode="External"/><Relationship Id="rId10" Type="http://schemas.openxmlformats.org/officeDocument/2006/relationships/hyperlink" Target="https://savannah.cern.ch/task/?group=bender" TargetMode="External"/><Relationship Id="rId4" Type="http://schemas.openxmlformats.org/officeDocument/2006/relationships/hyperlink" Target="http://lhcb-comp.web.cern.ch/lhcb-comp/Analysis/Bender/index.html" TargetMode="External"/><Relationship Id="rId9" Type="http://schemas.openxmlformats.org/officeDocument/2006/relationships/hyperlink" Target="https://savannah.cern.ch/bugs/?group=bender" TargetMode="External"/><Relationship Id="rId14" Type="http://schemas.openxmlformats.org/officeDocument/2006/relationships/hyperlink" Target="http://building.web.cern.ch/map/building?bno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savannah.cern.ch/news/?group=bender" TargetMode="External"/><Relationship Id="rId13" Type="http://schemas.openxmlformats.org/officeDocument/2006/relationships/hyperlink" Target="mailto:Diego.Martinez.Santos@cern.ch?subject=Bender%20scripts%20for%20Bs-%3emumu%20studies" TargetMode="External"/><Relationship Id="rId3" Type="http://schemas.openxmlformats.org/officeDocument/2006/relationships/hyperlink" Target="http://cern.ch/LHCb-release-area/DOC/bender" TargetMode="External"/><Relationship Id="rId7" Type="http://schemas.openxmlformats.org/officeDocument/2006/relationships/hyperlink" Target="http://savannah.cern.ch/projects/bender" TargetMode="External"/><Relationship Id="rId12" Type="http://schemas.openxmlformats.org/officeDocument/2006/relationships/hyperlink" Target="http://savannah.cern.ch/forum/forum.php?forum_id=59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hcb-bender@cern.ch?subject=Bender" TargetMode="External"/><Relationship Id="rId11" Type="http://schemas.openxmlformats.org/officeDocument/2006/relationships/hyperlink" Target="http://indico.cern.ch/conferenceDisplay.py?confId=12075" TargetMode="External"/><Relationship Id="rId5" Type="http://schemas.openxmlformats.org/officeDocument/2006/relationships/hyperlink" Target="mailto:Elena.Mayatskaya@cern.ch?subject=Bender%20pages" TargetMode="External"/><Relationship Id="rId10" Type="http://schemas.openxmlformats.org/officeDocument/2006/relationships/hyperlink" Target="https://savannah.cern.ch/task/?group=bender" TargetMode="External"/><Relationship Id="rId4" Type="http://schemas.openxmlformats.org/officeDocument/2006/relationships/hyperlink" Target="http://lhcb-comp.web.cern.ch/lhcb-comp/Analysis/Bender/index.html" TargetMode="External"/><Relationship Id="rId9" Type="http://schemas.openxmlformats.org/officeDocument/2006/relationships/hyperlink" Target="https://savannah.cern.ch/bugs/?group=bender" TargetMode="External"/><Relationship Id="rId14" Type="http://schemas.openxmlformats.org/officeDocument/2006/relationships/hyperlink" Target="http://building.web.cern.ch/map/building?bno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3914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Bender</a:t>
            </a:r>
            <a:r>
              <a:rPr lang="en-US" sz="4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" pitchFamily="49" charset="0"/>
              </a:rPr>
              <a:t> </a:t>
            </a:r>
            <a:r>
              <a:rPr lang="en-US" sz="4800" b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v7r0 as your analysis environment</a:t>
            </a:r>
            <a:endParaRPr lang="en-US" sz="4800" b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5715000"/>
            <a:ext cx="3124200" cy="533400"/>
          </a:xfrm>
        </p:spPr>
        <p:txBody>
          <a:bodyPr/>
          <a:lstStyle/>
          <a:p>
            <a:r>
              <a:rPr lang="en-US" dirty="0">
                <a:hlinkClick r:id="rId3"/>
              </a:rPr>
              <a:t>Vanya BELYAEV</a:t>
            </a:r>
            <a:r>
              <a:rPr lang="en-US" dirty="0"/>
              <a:t> 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259-8000-41A7-AAB7-00888CB5D5F3}" type="slidenum">
              <a:rPr lang="en-US"/>
              <a:pPr/>
              <a:t>10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urier New" pitchFamily="49" charset="0"/>
              </a:rPr>
              <a:t>“Hello, World!”</a:t>
            </a:r>
            <a:r>
              <a:rPr lang="en-US" dirty="0"/>
              <a:t>  (I)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800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The simplest possible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BENDER</a:t>
            </a:r>
            <a:r>
              <a:rPr lang="en-US" dirty="0" smtClean="0"/>
              <a:t> “algorithm</a:t>
            </a:r>
            <a:r>
              <a:rPr lang="en-US" dirty="0"/>
              <a:t>”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Follow  </a:t>
            </a:r>
            <a:r>
              <a:rPr lang="en-US" b="1" dirty="0" err="1">
                <a:latin typeface="Courier New" pitchFamily="49" charset="0"/>
              </a:rPr>
              <a:t>LoKi</a:t>
            </a:r>
            <a:r>
              <a:rPr lang="en-US" dirty="0" err="1">
                <a:latin typeface="Courier New" pitchFamily="49" charset="0"/>
              </a:rPr>
              <a:t>’</a:t>
            </a:r>
            <a:r>
              <a:rPr lang="en-US" dirty="0" err="1"/>
              <a:t>s</a:t>
            </a:r>
            <a:r>
              <a:rPr lang="en-US" dirty="0"/>
              <a:t> style: </a:t>
            </a:r>
          </a:p>
          <a:p>
            <a:pPr marL="952500" lvl="1" indent="-495300">
              <a:lnSpc>
                <a:spcPct val="90000"/>
              </a:lnSpc>
            </a:pPr>
            <a:r>
              <a:rPr lang="en-US" i="1" dirty="0"/>
              <a:t>inherit the algorithm from useful </a:t>
            </a:r>
            <a:r>
              <a:rPr lang="en-US" i="1" dirty="0">
                <a:solidFill>
                  <a:srgbClr val="C00000"/>
                </a:solidFill>
              </a:rPr>
              <a:t>base class </a:t>
            </a:r>
          </a:p>
          <a:p>
            <a:pPr marL="952500" lvl="1" indent="-495300">
              <a:lnSpc>
                <a:spcPct val="90000"/>
              </a:lnSpc>
            </a:pPr>
            <a:r>
              <a:rPr lang="en-US" dirty="0"/>
              <a:t>(re)implement the </a:t>
            </a:r>
            <a:r>
              <a:rPr lang="en-US" b="1" dirty="0">
                <a:latin typeface="Courier New" pitchFamily="49" charset="0"/>
              </a:rPr>
              <a:t>“</a:t>
            </a:r>
            <a:r>
              <a:rPr lang="en-US" b="1" dirty="0" err="1">
                <a:latin typeface="Courier New" pitchFamily="49" charset="0"/>
              </a:rPr>
              <a:t>analy</a:t>
            </a:r>
            <a:r>
              <a:rPr lang="en-US" b="1" u="sng" dirty="0" err="1">
                <a:solidFill>
                  <a:schemeClr val="bg2"/>
                </a:solidFill>
                <a:latin typeface="Courier New" pitchFamily="49" charset="0"/>
              </a:rPr>
              <a:t>s</a:t>
            </a:r>
            <a:r>
              <a:rPr lang="en-US" b="1" dirty="0" err="1">
                <a:latin typeface="Courier New" pitchFamily="49" charset="0"/>
              </a:rPr>
              <a:t>e</a:t>
            </a:r>
            <a:r>
              <a:rPr lang="en-US" b="1" dirty="0">
                <a:latin typeface="Courier New" pitchFamily="49" charset="0"/>
              </a:rPr>
              <a:t>”</a:t>
            </a:r>
            <a:r>
              <a:rPr lang="en-US" dirty="0"/>
              <a:t> method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  <a:p>
            <a:pPr marL="533400" indent="-533400">
              <a:lnSpc>
                <a:spcPct val="90000"/>
              </a:lnSpc>
            </a:pPr>
            <a:endParaRPr lang="en-US" dirty="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class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HelloWorld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Algo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) :</a:t>
            </a:r>
          </a:p>
          <a:p>
            <a:pPr marL="952500" lvl="1" indent="-49530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def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analy</a:t>
            </a:r>
            <a:r>
              <a:rPr lang="en-US" b="1" u="sng" dirty="0" err="1">
                <a:solidFill>
                  <a:schemeClr val="bg2"/>
                </a:solidFill>
                <a:latin typeface="Courier New" pitchFamily="49" charset="0"/>
              </a:rPr>
              <a:t>s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 self ) :</a:t>
            </a: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 ‘Hello, World!’</a:t>
            </a: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return SUCCESS</a:t>
            </a: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3962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../solutions/HelloWorld.py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1CF4-89EE-4E4A-B448-829B9282C7AE}" type="slidenum">
              <a:rPr lang="en-US"/>
              <a:pPr/>
              <a:t>11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ourier New" pitchFamily="49" charset="0"/>
              </a:rPr>
              <a:t>“Hello, World!”</a:t>
            </a:r>
            <a:r>
              <a:rPr lang="en-US"/>
              <a:t>  (II)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800600"/>
          </a:xfrm>
        </p:spPr>
        <p:txBody>
          <a:bodyPr/>
          <a:lstStyle/>
          <a:p>
            <a:pPr marL="533400" indent="-533400"/>
            <a:r>
              <a:rPr lang="en-US"/>
              <a:t>One needs to instantiate the algorithm</a:t>
            </a:r>
          </a:p>
          <a:p>
            <a:pPr marL="952500" lvl="1" indent="-495300">
              <a:buFontTx/>
              <a:buNone/>
            </a:pPr>
            <a:r>
              <a:rPr lang="en-US"/>
              <a:t>  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alg = HelloWorld( ‘</a:t>
            </a: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Hello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 )</a:t>
            </a:r>
          </a:p>
          <a:p>
            <a:pPr marL="533400" indent="-533400"/>
            <a:r>
              <a:rPr lang="en-US"/>
              <a:t>Add it to the list of ‘active’ algorithms</a:t>
            </a:r>
          </a:p>
          <a:p>
            <a:pPr marL="952500" lvl="1" indent="-495300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gaudi.addAlgorithm( alg )</a:t>
            </a:r>
          </a:p>
          <a:p>
            <a:pPr marL="952500" lvl="1" indent="-495300">
              <a:buFontTx/>
              <a:buNone/>
            </a:pPr>
            <a:endParaRPr lang="en-US">
              <a:latin typeface="Courier New" pitchFamily="49" charset="0"/>
            </a:endParaRPr>
          </a:p>
          <a:p>
            <a:pPr marL="952500" lvl="1" indent="-495300">
              <a:buFontTx/>
              <a:buNone/>
            </a:pPr>
            <a:endParaRPr lang="en-US"/>
          </a:p>
          <a:p>
            <a:pPr marL="533400" indent="-533400"/>
            <a:r>
              <a:rPr lang="en-US"/>
              <a:t>Execute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  <a:p>
            <a:pPr marL="952500" lvl="1" indent="-495300">
              <a:buFontTx/>
              <a:buNone/>
            </a:pPr>
            <a:r>
              <a:rPr lang="en-US"/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gaudi.run(10)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381000" y="5943600"/>
            <a:ext cx="3962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../solutions/HelloWorld.py</a:t>
            </a:r>
          </a:p>
        </p:txBody>
      </p:sp>
      <p:sp>
        <p:nvSpPr>
          <p:cNvPr id="409605" name="AutoShape 5"/>
          <p:cNvSpPr>
            <a:spLocks/>
          </p:cNvSpPr>
          <p:nvPr/>
        </p:nvSpPr>
        <p:spPr bwMode="auto">
          <a:xfrm>
            <a:off x="7315200" y="1295400"/>
            <a:ext cx="228600" cy="2286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 rot="16200000">
            <a:off x="6535738" y="2303462"/>
            <a:ext cx="26670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Configuration</a:t>
            </a:r>
          </a:p>
        </p:txBody>
      </p:sp>
      <p:sp>
        <p:nvSpPr>
          <p:cNvPr id="409607" name="AutoShape 7"/>
          <p:cNvSpPr>
            <a:spLocks noChangeArrowheads="1"/>
          </p:cNvSpPr>
          <p:nvPr/>
        </p:nvSpPr>
        <p:spPr bwMode="auto">
          <a:xfrm>
            <a:off x="4267200" y="4343400"/>
            <a:ext cx="3886200" cy="381000"/>
          </a:xfrm>
          <a:prstGeom prst="wedgeRoundRectCallout">
            <a:avLst>
              <a:gd name="adj1" fmla="val -89625"/>
              <a:gd name="adj2" fmla="val 54167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49" charset="0"/>
              </a:rPr>
              <a:t>Part of job steering block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6A25-EC9E-48BF-891A-D75B72473DDD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Access to the data (</a:t>
            </a:r>
            <a:r>
              <a:rPr lang="en-US">
                <a:latin typeface="Courier New" pitchFamily="49" charset="0"/>
              </a:rPr>
              <a:t>LoKi</a:t>
            </a:r>
            <a:r>
              <a:rPr lang="en-US"/>
              <a:t>’s style)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b="1">
                <a:latin typeface="Courier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C++:  GaudiAlgorithm/LoKi</a:t>
            </a:r>
          </a:p>
          <a:p>
            <a:pPr marL="533400" indent="-533400">
              <a:buFontTx/>
              <a:buNone/>
            </a:pP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const MCParticles* mcps = get&lt;MCParticles&gt;(‘MC/Particles’ )</a:t>
            </a:r>
          </a:p>
          <a:p>
            <a:pPr marL="533400" indent="-533400">
              <a:buFontTx/>
              <a:buNone/>
            </a:pPr>
            <a:r>
              <a:rPr lang="en-US"/>
              <a:t> </a:t>
            </a:r>
          </a:p>
          <a:p>
            <a:pPr marL="533400" indent="-533400"/>
            <a:r>
              <a:rPr lang="en-US" b="1">
                <a:latin typeface="Courier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Python:  Bender</a:t>
            </a:r>
          </a:p>
          <a:p>
            <a:pPr marL="952500" lvl="1" indent="-495300"/>
            <a:r>
              <a:rPr lang="en-US"/>
              <a:t>Get as ‘native’ object:</a:t>
            </a:r>
          </a:p>
          <a:p>
            <a:pPr marL="1371600" lvl="2" indent="-457200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mcps = self.get(‘MC/Particles’)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152400" y="5943600"/>
            <a:ext cx="3962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../solutions/DataAccess.py</a:t>
            </a:r>
          </a:p>
        </p:txBody>
      </p:sp>
      <p:sp>
        <p:nvSpPr>
          <p:cNvPr id="410629" name="AutoShape 5"/>
          <p:cNvSpPr>
            <a:spLocks noChangeArrowheads="1"/>
          </p:cNvSpPr>
          <p:nvPr/>
        </p:nvSpPr>
        <p:spPr bwMode="auto">
          <a:xfrm>
            <a:off x="5715000" y="2667000"/>
            <a:ext cx="3124200" cy="381000"/>
          </a:xfrm>
          <a:prstGeom prst="wedgeRoundRectCallout">
            <a:avLst>
              <a:gd name="adj1" fmla="val -93241"/>
              <a:gd name="adj2" fmla="val 185000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Semantics to be improved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7C-A2CC-49F0-ADBA-72C6F07BF1CB}" type="slidenum">
              <a:rPr lang="en-US"/>
              <a:pPr/>
              <a:t>13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Access to the data using service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Inside the algorithm</a:t>
            </a:r>
          </a:p>
          <a:p>
            <a:pPr lvl="1">
              <a:buFontTx/>
              <a:buNone/>
            </a:pPr>
            <a:r>
              <a:rPr lang="en-US"/>
              <a:t> 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dataSvc = self.evtSvc()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hdr     = dataSvc[‘Header’]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print ‘Event #’, hdr.evtNum()</a:t>
            </a:r>
          </a:p>
          <a:p>
            <a:pPr lvl="1">
              <a:buFontTx/>
              <a:buNone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r>
              <a:rPr lang="en-US"/>
              <a:t>Outside the algorithms</a:t>
            </a:r>
          </a:p>
          <a:p>
            <a:pPr lvl="1">
              <a:buFontTx/>
              <a:buNone/>
            </a:pPr>
            <a:r>
              <a:rPr lang="en-US"/>
              <a:t> 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dataSvc = gaudi.evtSvc()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hdr     = dataSvc[’Header’]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print ‘Run #’, hdr.runNum()</a:t>
            </a:r>
          </a:p>
          <a:p>
            <a:pPr>
              <a:buFontTx/>
              <a:buNone/>
            </a:pPr>
            <a:endParaRPr lang="en-US" b="1">
              <a:latin typeface="Courier New" pitchFamily="49" charset="0"/>
            </a:endParaRPr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7543800" y="1295400"/>
            <a:ext cx="1219200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aseline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gain</a:t>
            </a:r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6934200" y="3886200"/>
            <a:ext cx="1828800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aseline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only way!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0B24-C779-4E66-8F2C-1089CD603F7E}" type="slidenum">
              <a:rPr lang="en-US"/>
              <a:pPr/>
              <a:t>14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Attributes and (</a:t>
            </a:r>
            <a:r>
              <a:rPr lang="en-US">
                <a:latin typeface="Courier New" pitchFamily="49" charset="0"/>
              </a:rPr>
              <a:t>python</a:t>
            </a:r>
            <a:r>
              <a:rPr lang="en-US"/>
              <a:t>) loops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mcp in mcps :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 ‘ID=‘ , nameFromPID( mcp.particleID() )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 ‘PX=‘ , mcp.momentum().px()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 ‘PY=‘ , mcp.momentum().py()</a:t>
            </a:r>
          </a:p>
          <a:p>
            <a:pPr lvl="1">
              <a:buFontTx/>
              <a:buNone/>
            </a:pPr>
            <a:endParaRPr lang="en-US" sz="22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r>
              <a:rPr lang="en-US" sz="2400" b="1"/>
              <a:t> To know the available attributes:</a:t>
            </a:r>
          </a:p>
          <a:p>
            <a:pPr lvl="2">
              <a:buFontTx/>
              <a:buNone/>
            </a:pPr>
            <a:r>
              <a:rPr lang="en-US" sz="2000" b="1"/>
              <a:t> 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help( </a:t>
            </a: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obj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)</a:t>
            </a:r>
          </a:p>
          <a:p>
            <a:pPr lvl="2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help( type( </a:t>
            </a: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obj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) ) </a:t>
            </a:r>
          </a:p>
          <a:p>
            <a:pPr lvl="2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dir(gbl)</a:t>
            </a:r>
          </a:p>
          <a:p>
            <a:r>
              <a:rPr lang="en-US" sz="2400" b="1"/>
              <a:t> ON-LINE help for ALL </a:t>
            </a:r>
            <a:r>
              <a:rPr lang="en-US" sz="2400" b="1">
                <a:latin typeface="Courier New" pitchFamily="49" charset="0"/>
              </a:rPr>
              <a:t>Python/Bender</a:t>
            </a:r>
            <a:r>
              <a:rPr lang="en-US" sz="2400" b="1"/>
              <a:t> functions/classes, sometimes it is VERY useful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52400" y="5791200"/>
            <a:ext cx="3962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../solutions/DataAccess.py</a:t>
            </a:r>
          </a:p>
        </p:txBody>
      </p:sp>
      <p:sp>
        <p:nvSpPr>
          <p:cNvPr id="413701" name="AutoShape 5"/>
          <p:cNvSpPr>
            <a:spLocks noChangeArrowheads="1"/>
          </p:cNvSpPr>
          <p:nvPr/>
        </p:nvSpPr>
        <p:spPr bwMode="auto">
          <a:xfrm>
            <a:off x="6553200" y="3276600"/>
            <a:ext cx="2286000" cy="381000"/>
          </a:xfrm>
          <a:prstGeom prst="wedgeRoundRectCallout">
            <a:avLst>
              <a:gd name="adj1" fmla="val -63125"/>
              <a:gd name="adj2" fmla="val -182083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From Dictionaries</a:t>
            </a:r>
          </a:p>
        </p:txBody>
      </p:sp>
      <p:sp>
        <p:nvSpPr>
          <p:cNvPr id="413702" name="AutoShape 6"/>
          <p:cNvSpPr>
            <a:spLocks noChangeArrowheads="1"/>
          </p:cNvSpPr>
          <p:nvPr/>
        </p:nvSpPr>
        <p:spPr bwMode="auto">
          <a:xfrm>
            <a:off x="5334000" y="1066800"/>
            <a:ext cx="2590800" cy="457200"/>
          </a:xfrm>
          <a:prstGeom prst="wedgeRoundRectCallout">
            <a:avLst>
              <a:gd name="adj1" fmla="val -37255"/>
              <a:gd name="adj2" fmla="val 118056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MCParticle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928F-85EA-435B-93B7-480EBD6D0778}" type="slidenum">
              <a:rPr lang="en-US"/>
              <a:pPr/>
              <a:t>15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Lets start with physics analysis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 </a:t>
            </a:r>
            <a:r>
              <a:rPr lang="en-US" sz="2400" b="1">
                <a:latin typeface="Courier" pitchFamily="49" charset="0"/>
              </a:rPr>
              <a:t>&gt;95%</a:t>
            </a:r>
            <a:r>
              <a:rPr lang="en-US" sz="2400"/>
              <a:t> of </a:t>
            </a:r>
            <a:r>
              <a:rPr lang="en-US" sz="2400" b="1">
                <a:latin typeface="Courier New" pitchFamily="49" charset="0"/>
              </a:rPr>
              <a:t>LoKi</a:t>
            </a:r>
            <a:r>
              <a:rPr lang="en-US" sz="2400"/>
              <a:t>’s idioms are in </a:t>
            </a:r>
            <a:r>
              <a:rPr lang="en-US" sz="2400" b="1">
                <a:latin typeface="Courier" pitchFamily="49" charset="0"/>
              </a:rPr>
              <a:t>Bender</a:t>
            </a:r>
          </a:p>
          <a:p>
            <a:pPr>
              <a:lnSpc>
                <a:spcPct val="80000"/>
              </a:lnSpc>
            </a:pPr>
            <a:r>
              <a:rPr lang="en-US" sz="2400"/>
              <a:t> The semantic is VERY similar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 In spite of different languages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 few ‘obvious’ exceptions</a:t>
            </a:r>
          </a:p>
          <a:p>
            <a:pPr>
              <a:lnSpc>
                <a:spcPct val="80000"/>
              </a:lnSpc>
            </a:pPr>
            <a:r>
              <a:rPr lang="en-US" sz="2400"/>
              <a:t>In the game: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All </a:t>
            </a:r>
            <a:r>
              <a:rPr lang="en-US" sz="2200" b="1">
                <a:latin typeface="Courier New" pitchFamily="49" charset="0"/>
              </a:rPr>
              <a:t>Function</a:t>
            </a:r>
            <a:r>
              <a:rPr lang="en-US" sz="2200">
                <a:latin typeface="Courier New" pitchFamily="49" charset="0"/>
              </a:rPr>
              <a:t>s</a:t>
            </a:r>
            <a:r>
              <a:rPr lang="en-US" sz="2200" b="1">
                <a:latin typeface="Courier New" pitchFamily="49" charset="0"/>
              </a:rPr>
              <a:t>/Cut</a:t>
            </a:r>
            <a:r>
              <a:rPr lang="en-US" sz="2200"/>
              <a:t>s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a bit more round braces are required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All </a:t>
            </a:r>
            <a:r>
              <a:rPr lang="en-US" sz="2200" b="1">
                <a:latin typeface="Courier New" pitchFamily="49" charset="0"/>
              </a:rPr>
              <a:t>(v,mc,mcv)select</a:t>
            </a:r>
            <a:r>
              <a:rPr lang="en-US" sz="2200"/>
              <a:t> methods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 </a:t>
            </a:r>
            <a:r>
              <a:rPr lang="en-US" sz="2200" b="1">
                <a:latin typeface="Courier New" pitchFamily="49" charset="0"/>
              </a:rPr>
              <a:t>loop</a:t>
            </a:r>
            <a:r>
              <a:rPr lang="en-US" sz="2200"/>
              <a:t>s , </a:t>
            </a:r>
            <a:r>
              <a:rPr lang="en-US" sz="2200" b="1">
                <a:latin typeface="Courier New" pitchFamily="49" charset="0"/>
              </a:rPr>
              <a:t>plot</a:t>
            </a:r>
            <a:r>
              <a:rPr lang="en-US" sz="2200"/>
              <a:t>s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 for </a:t>
            </a:r>
            <a:r>
              <a:rPr lang="en-US" sz="2200" b="1">
                <a:latin typeface="Courier New" pitchFamily="49" charset="0"/>
              </a:rPr>
              <a:t>N-Tuple</a:t>
            </a:r>
            <a:r>
              <a:rPr lang="en-US" sz="2200"/>
              <a:t>s the functionality is a bit limited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A lack of template methods, </a:t>
            </a:r>
          </a:p>
          <a:p>
            <a:pPr lvl="2">
              <a:lnSpc>
                <a:spcPct val="80000"/>
              </a:lnSpc>
            </a:pPr>
            <a:r>
              <a:rPr lang="en-US" sz="2000" b="1">
                <a:latin typeface="Courier New" pitchFamily="49" charset="0"/>
              </a:rPr>
              <a:t>‘farray’</a:t>
            </a:r>
            <a:r>
              <a:rPr lang="en-US" sz="2000"/>
              <a:t> need to be validated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>
                <a:solidFill>
                  <a:schemeClr val="bg2"/>
                </a:solidFill>
              </a:rPr>
              <a:t>Start from MC-truth (requires no special configurations)</a:t>
            </a:r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6553200" y="3810000"/>
            <a:ext cx="2286000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Pere knows solution!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8219-9331-4B58-BCAD-354B131C89EB}" type="slidenum">
              <a:rPr lang="en-US"/>
              <a:pPr/>
              <a:t>16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latin typeface="Courier New" pitchFamily="49" charset="0"/>
              </a:rPr>
              <a:t>MCselect</a:t>
            </a:r>
            <a:r>
              <a:rPr lang="en-US"/>
              <a:t> statement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Selection of </a:t>
            </a:r>
            <a:r>
              <a:rPr lang="en-US" sz="2400" b="1">
                <a:latin typeface="Courier New" pitchFamily="49" charset="0"/>
              </a:rPr>
              <a:t>MCParticle</a:t>
            </a:r>
            <a:r>
              <a:rPr lang="en-US" sz="2400"/>
              <a:t>s which satisfy the certain criteria:</a:t>
            </a:r>
          </a:p>
          <a:p>
            <a:pPr lvl="1">
              <a:buFontTx/>
              <a:buNone/>
            </a:pPr>
            <a:r>
              <a:rPr lang="en-US" sz="2200"/>
              <a:t> </a:t>
            </a: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mcmu = self.mcselect( ‘mcmu’ , </a:t>
            </a:r>
          </a:p>
          <a:p>
            <a:pPr lvl="1"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          ‘mu+’ == MCABSID )</a:t>
            </a:r>
          </a:p>
          <a:p>
            <a:pPr lvl="1"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beauty = self.mcselect(‘beauty’ , BEAUTY )</a:t>
            </a:r>
            <a:endParaRPr lang="en-US" sz="2200">
              <a:latin typeface="Courier New" pitchFamily="49" charset="0"/>
            </a:endParaRPr>
          </a:p>
          <a:p>
            <a:r>
              <a:rPr lang="en-US" sz="2400"/>
              <a:t>Refine criteria:</a:t>
            </a:r>
            <a:endParaRPr lang="en-US" sz="2200" b="1">
              <a:latin typeface="Courier" pitchFamily="49" charset="0"/>
            </a:endParaRP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muFromB = self.mcselect ( ‘muFromC’,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             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mcmu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,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     FROMMCTREE( beauty ) )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muPT = self.mcselect( ‘withPT’    ,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          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muFromB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,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        ( MCPT &gt; 1000  ) )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</a:t>
            </a:r>
          </a:p>
        </p:txBody>
      </p:sp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457200" y="5867400"/>
            <a:ext cx="3962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../solutions/MCmuons.py</a:t>
            </a:r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5943600" y="1676400"/>
            <a:ext cx="2133600" cy="2873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LUG, Tab. 13.4, p.84</a:t>
            </a:r>
          </a:p>
        </p:txBody>
      </p:sp>
      <p:sp>
        <p:nvSpPr>
          <p:cNvPr id="416774" name="AutoShape 6"/>
          <p:cNvSpPr>
            <a:spLocks noChangeArrowheads="1"/>
          </p:cNvSpPr>
          <p:nvPr/>
        </p:nvSpPr>
        <p:spPr bwMode="auto">
          <a:xfrm>
            <a:off x="7467600" y="1981200"/>
            <a:ext cx="1524000" cy="381000"/>
          </a:xfrm>
          <a:prstGeom prst="wedgeRoundRectCallout">
            <a:avLst>
              <a:gd name="adj1" fmla="val -65417"/>
              <a:gd name="adj2" fmla="val 98750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Select 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1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+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&amp; 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1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</a:t>
            </a:r>
          </a:p>
        </p:txBody>
      </p:sp>
      <p:sp>
        <p:nvSpPr>
          <p:cNvPr id="416775" name="AutoShape 7"/>
          <p:cNvSpPr>
            <a:spLocks noChangeArrowheads="1"/>
          </p:cNvSpPr>
          <p:nvPr/>
        </p:nvSpPr>
        <p:spPr bwMode="auto">
          <a:xfrm>
            <a:off x="6400800" y="3200400"/>
            <a:ext cx="2362200" cy="304800"/>
          </a:xfrm>
          <a:prstGeom prst="wedgeRoundRectCallout">
            <a:avLst>
              <a:gd name="adj1" fmla="val -1278"/>
              <a:gd name="adj2" fmla="val -105208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Everything which has b or b</a:t>
            </a:r>
            <a:r>
              <a:rPr lang="en-US" sz="1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̄</a:t>
            </a:r>
          </a:p>
        </p:txBody>
      </p:sp>
      <p:sp>
        <p:nvSpPr>
          <p:cNvPr id="416776" name="AutoShape 8"/>
          <p:cNvSpPr>
            <a:spLocks noChangeArrowheads="1"/>
          </p:cNvSpPr>
          <p:nvPr/>
        </p:nvSpPr>
        <p:spPr bwMode="auto">
          <a:xfrm>
            <a:off x="7391400" y="3581400"/>
            <a:ext cx="1524000" cy="990600"/>
          </a:xfrm>
          <a:prstGeom prst="wedgeRoundRectCallout">
            <a:avLst>
              <a:gd name="adj1" fmla="val -74273"/>
              <a:gd name="adj2" fmla="val 27565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2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Everything from “decay” trees (incl. decay-on-flight)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9CBD-EFD3-4951-B7E4-C6FCF4F8A666}" type="slidenum">
              <a:rPr lang="en-US"/>
              <a:pPr/>
              <a:t>17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Change input data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0C0C0"/>
          </a:solidFill>
        </p:spPr>
        <p:txBody>
          <a:bodyPr/>
          <a:lstStyle/>
          <a:p>
            <a:r>
              <a:rPr lang="en-US"/>
              <a:t>Get and configure </a:t>
            </a:r>
            <a:r>
              <a:rPr lang="en-US" b="1">
                <a:latin typeface="Courier" pitchFamily="49" charset="0"/>
              </a:rPr>
              <a:t>EventSelector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evtSel = gaudi.evtSel()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evtSel.open( “file”)</a:t>
            </a:r>
            <a:r>
              <a:rPr lang="en-US">
                <a:latin typeface="Courier New" pitchFamily="49" charset="0"/>
              </a:rPr>
              <a:t> </a:t>
            </a:r>
          </a:p>
          <a:p>
            <a:pPr algn="ctr">
              <a:buFontTx/>
              <a:buNone/>
            </a:pPr>
            <a:r>
              <a:rPr lang="en-US">
                <a:latin typeface="Courier New" pitchFamily="49" charset="0"/>
              </a:rPr>
              <a:t>OR </a:t>
            </a:r>
          </a:p>
          <a:p>
            <a:pPr lvl="1"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evtSel.open( [ “file1”, “file2”] )</a:t>
            </a:r>
          </a:p>
          <a:p>
            <a:r>
              <a:rPr lang="en-US"/>
              <a:t>e.g.</a:t>
            </a:r>
          </a:p>
          <a:p>
            <a:pPr algn="ctr">
              <a:buFontTx/>
              <a:buNone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evtSel.open ( ‘LFN:/lhcb/production/DC04/v1/DST/00000543_00000017_5.dst’)</a:t>
            </a:r>
            <a:endParaRPr lang="en-US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</p:txBody>
      </p:sp>
      <p:sp>
        <p:nvSpPr>
          <p:cNvPr id="417796" name="AutoShape 4"/>
          <p:cNvSpPr>
            <a:spLocks noChangeArrowheads="1"/>
          </p:cNvSpPr>
          <p:nvPr/>
        </p:nvSpPr>
        <p:spPr bwMode="auto">
          <a:xfrm>
            <a:off x="6400800" y="2438400"/>
            <a:ext cx="2133600" cy="457200"/>
          </a:xfrm>
          <a:prstGeom prst="wedgeRoundRectCallout">
            <a:avLst>
              <a:gd name="adj1" fmla="val -25296"/>
              <a:gd name="adj2" fmla="val 120486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List of input files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6CBB-0AB8-476E-8231-DDA9DE859C85}" type="slidenum">
              <a:rPr lang="en-US"/>
              <a:pPr/>
              <a:t>18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Find MC–tree ( </a:t>
            </a:r>
            <a:r>
              <a:rPr lang="en-US">
                <a:latin typeface="Courier New" pitchFamily="49" charset="0"/>
              </a:rPr>
              <a:t>IMCDecayFinder</a:t>
            </a:r>
            <a:r>
              <a:rPr lang="en-US"/>
              <a:t> )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Brilliant tool from O.Dormond</a:t>
            </a:r>
          </a:p>
          <a:p>
            <a:r>
              <a:rPr lang="en-US"/>
              <a:t> find the MC-decay trees: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 = self.mcFinder()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trees = mc.find( 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‘[B_s0 -&gt; (J/psi(1S) -&gt; mu+ mu-) phi(1020)]cc’ )</a:t>
            </a:r>
          </a:p>
          <a:p>
            <a:r>
              <a:rPr lang="en-US"/>
              <a:t> find MC-decay tree components: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phis = mc.find( 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‘ </a:t>
            </a:r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phi(1020) :</a:t>
            </a: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[B_s0 -&gt; (J/psi(1S) -&gt; mu+ mu-) phi(1020)]cc’ )</a:t>
            </a:r>
          </a:p>
          <a:p>
            <a:r>
              <a:rPr lang="en-US"/>
              <a:t> extract ‘marked’ MC-decay tree components: 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mus  = mc.find( 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‘ [B_s0 -&gt; (J/psi(1S) -&gt; mu+ </a:t>
            </a:r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^mu-</a:t>
            </a: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) phi(1020)]cc’ )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0" y="5791200"/>
            <a:ext cx="3962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../solutions/MCTrees.py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096000" y="1981200"/>
            <a:ext cx="2743200" cy="609600"/>
          </a:xfrm>
          <a:prstGeom prst="wedgeRoundRectCallout">
            <a:avLst>
              <a:gd name="adj1" fmla="val -99653"/>
              <a:gd name="adj2" fmla="val 47134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Container(“</a:t>
            </a: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Range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”) of </a:t>
            </a: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MCParticle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419846" name="AutoShape 6"/>
          <p:cNvSpPr>
            <a:spLocks noChangeArrowheads="1"/>
          </p:cNvSpPr>
          <p:nvPr/>
        </p:nvSpPr>
        <p:spPr bwMode="auto">
          <a:xfrm>
            <a:off x="6172200" y="3429000"/>
            <a:ext cx="2743200" cy="609600"/>
          </a:xfrm>
          <a:prstGeom prst="wedgeRoundRectCallout">
            <a:avLst>
              <a:gd name="adj1" fmla="val -50523"/>
              <a:gd name="adj2" fmla="val 14843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Container(“</a:t>
            </a: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Range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”) of </a:t>
            </a: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MCParticle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75D-CF5C-4D1F-9D39-2CDE428217C5}" type="slidenum">
              <a:rPr lang="en-US"/>
              <a:pPr/>
              <a:t>19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Add simple histos!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mu in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mus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self.plot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( MCPT( mu ) / 1000 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‘PT of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muon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from J/psi’ 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0 ,  10 )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 dirty="0"/>
              <a:t>The default values 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#bins = 100, weight = 1</a:t>
            </a:r>
            <a:r>
              <a:rPr lang="en-US" sz="2200" dirty="0">
                <a:latin typeface="Courier New" pitchFamily="49" charset="0"/>
              </a:rPr>
              <a:t>  </a:t>
            </a:r>
          </a:p>
          <a:p>
            <a:pPr lvl="1">
              <a:lnSpc>
                <a:spcPct val="80000"/>
              </a:lnSpc>
            </a:pPr>
            <a:endParaRPr lang="en-US" sz="22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Configuration for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HBOOK</a:t>
            </a:r>
            <a:r>
              <a:rPr lang="en-US" sz="2400" dirty="0" smtClean="0"/>
              <a:t> histograms</a:t>
            </a:r>
            <a:r>
              <a:rPr lang="en-US" sz="2400" dirty="0"/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gaudi.HistogramPersistency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= ‘HBOOK’   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hsvc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=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gaudi.service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(‘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HistogramPersistencySvc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hsvc.OutputFile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= ‘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myhistos.hbook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</a:t>
            </a: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0" y="5867400"/>
            <a:ext cx="3962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../solutions/MCTrees.py</a:t>
            </a:r>
          </a:p>
        </p:txBody>
      </p:sp>
      <p:sp>
        <p:nvSpPr>
          <p:cNvPr id="420869" name="AutoShape 5"/>
          <p:cNvSpPr>
            <a:spLocks noChangeArrowheads="1"/>
          </p:cNvSpPr>
          <p:nvPr/>
        </p:nvSpPr>
        <p:spPr bwMode="auto">
          <a:xfrm>
            <a:off x="5791200" y="2971800"/>
            <a:ext cx="1828800" cy="457200"/>
          </a:xfrm>
          <a:prstGeom prst="wedgeRoundRectCallout">
            <a:avLst>
              <a:gd name="adj1" fmla="val -78995"/>
              <a:gd name="adj2" fmla="val -107292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49" charset="0"/>
              </a:rPr>
              <a:t>MCParticle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6934200" y="4343400"/>
            <a:ext cx="1905000" cy="3365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To be improved!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2611-8A53-49F1-87B2-8F1D2E57B21B}" type="slidenum">
              <a:rPr lang="en-US"/>
              <a:pPr/>
              <a:t>2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Bender </a:t>
            </a:r>
            <a:r>
              <a:rPr lang="en-US" sz="2400" dirty="0" smtClean="0">
                <a:hlinkClick r:id="rId3"/>
              </a:rPr>
              <a:t>Pages</a:t>
            </a:r>
            <a:r>
              <a:rPr lang="en-US" sz="2400" dirty="0" smtClean="0"/>
              <a:t> </a:t>
            </a:r>
            <a:r>
              <a:rPr lang="en-US" sz="2400" dirty="0" smtClean="0"/>
              <a:t> and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hlinkClick r:id="rId4"/>
              </a:rPr>
              <a:t>Bender</a:t>
            </a:r>
            <a:r>
              <a:rPr lang="en-US" sz="2400" dirty="0" smtClean="0">
                <a:hlinkClick r:id="rId4"/>
              </a:rPr>
              <a:t> </a:t>
            </a:r>
            <a:r>
              <a:rPr lang="en-US" sz="2400" dirty="0">
                <a:hlinkClick r:id="rId4"/>
              </a:rPr>
              <a:t>pages </a:t>
            </a:r>
            <a:r>
              <a:rPr lang="en-US" sz="2400" dirty="0"/>
              <a:t>by  </a:t>
            </a:r>
            <a:r>
              <a:rPr lang="en-US" sz="2400" i="1" dirty="0">
                <a:hlinkClick r:id="rId5"/>
              </a:rPr>
              <a:t>Lena Mayatskaya</a:t>
            </a: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  </a:t>
            </a:r>
            <a:r>
              <a:rPr lang="en-US" sz="2400" b="1" dirty="0">
                <a:latin typeface="Courier New" pitchFamily="49" charset="0"/>
                <a:hlinkClick r:id="rId6"/>
              </a:rPr>
              <a:t>Bender</a:t>
            </a:r>
            <a:r>
              <a:rPr lang="en-US" sz="2400" dirty="0">
                <a:hlinkClick r:id="rId6"/>
              </a:rPr>
              <a:t> mailing </a:t>
            </a:r>
            <a:r>
              <a:rPr lang="en-US" sz="2400" dirty="0" smtClean="0">
                <a:hlinkClick r:id="rId6"/>
              </a:rPr>
              <a:t>list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7"/>
              </a:rPr>
              <a:t>Bender Savannah portal </a:t>
            </a:r>
            <a:r>
              <a:rPr lang="en-US" sz="2400" dirty="0" smtClean="0"/>
              <a:t> ( </a:t>
            </a:r>
            <a:r>
              <a:rPr lang="en-US" sz="2400" dirty="0" smtClean="0">
                <a:hlinkClick r:id="rId8"/>
              </a:rPr>
              <a:t>news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9"/>
              </a:rPr>
              <a:t>bugs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10"/>
              </a:rPr>
              <a:t>tasks</a:t>
            </a:r>
            <a:r>
              <a:rPr lang="en-US" sz="2400" dirty="0" smtClean="0"/>
              <a:t>, </a:t>
            </a:r>
            <a:r>
              <a:rPr lang="en-US" sz="2400" dirty="0" smtClean="0"/>
              <a:t>…)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 Bender Tutorial:  </a:t>
            </a:r>
            <a:r>
              <a:rPr lang="en-US" sz="2400" dirty="0" smtClean="0">
                <a:hlinkClick r:id="rId11"/>
              </a:rPr>
              <a:t>slides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&amp; </a:t>
            </a:r>
            <a:r>
              <a:rPr lang="en-US" sz="2400" dirty="0" smtClean="0">
                <a:hlinkClick r:id="rId12"/>
              </a:rPr>
              <a:t>instructions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  </a:t>
            </a:r>
            <a:r>
              <a:rPr lang="en-US" sz="2400" b="1" dirty="0">
                <a:latin typeface="Courier New" pitchFamily="49" charset="0"/>
              </a:rPr>
              <a:t>Bender </a:t>
            </a:r>
            <a:r>
              <a:rPr lang="en-US" sz="2400" b="1" dirty="0" err="1" smtClean="0">
                <a:latin typeface="Courier New" pitchFamily="49" charset="0"/>
              </a:rPr>
              <a:t>HyperNews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</a:rPr>
              <a:t>TWiki</a:t>
            </a:r>
            <a:r>
              <a:rPr lang="en-US" sz="2400" b="1" dirty="0" smtClean="0">
                <a:latin typeface="Courier New" pitchFamily="49" charset="0"/>
              </a:rPr>
              <a:t>, FAQ, </a:t>
            </a:r>
            <a:r>
              <a:rPr lang="en-US" sz="2400" b="1" dirty="0" smtClean="0">
                <a:latin typeface="Courier New" pitchFamily="49" charset="0"/>
              </a:rPr>
              <a:t>User </a:t>
            </a:r>
            <a:r>
              <a:rPr lang="en-US" sz="2400" b="1" dirty="0">
                <a:latin typeface="Courier New" pitchFamily="49" charset="0"/>
              </a:rPr>
              <a:t>Guide and Manual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" charset="2"/>
              </a:rPr>
              <a:t> n</a:t>
            </a:r>
            <a:r>
              <a:rPr lang="en-US" sz="2400" dirty="0" smtClean="0"/>
              <a:t>ot yet.  </a:t>
            </a:r>
            <a:r>
              <a:rPr lang="en-US" sz="2400" dirty="0"/>
              <a:t>still in the bottle of </a:t>
            </a:r>
            <a:r>
              <a:rPr lang="en-US" sz="2400" dirty="0" smtClean="0"/>
              <a:t>inc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 Bender </a:t>
            </a:r>
            <a:r>
              <a:rPr lang="en-US" sz="2400" dirty="0"/>
              <a:t>Examples </a:t>
            </a:r>
            <a:r>
              <a:rPr lang="en-US" sz="2400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</a:t>
            </a:r>
            <a:r>
              <a:rPr lang="en-US" sz="2000" dirty="0" smtClean="0"/>
              <a:t>ncluding nice scripts from  </a:t>
            </a:r>
            <a:r>
              <a:rPr lang="en-US" sz="2000" i="1" dirty="0" smtClean="0">
                <a:hlinkClick r:id="rId13"/>
              </a:rPr>
              <a:t>Diego</a:t>
            </a:r>
            <a:r>
              <a:rPr lang="en-US" sz="2000" dirty="0" smtClean="0"/>
              <a:t>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mm</a:t>
            </a:r>
            <a:r>
              <a:rPr lang="en-US" sz="2000" dirty="0" smtClean="0"/>
              <a:t> background studies</a:t>
            </a:r>
            <a:endParaRPr lang="en-US" sz="20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getpack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Ex/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BenderExample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v7r0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b="1" dirty="0">
                <a:latin typeface="Courier New" pitchFamily="49" charset="0"/>
              </a:rPr>
              <a:t>“Bender-helpdesk@lhcb.cern.ch</a:t>
            </a:r>
            <a:r>
              <a:rPr lang="en-US" b="1" dirty="0">
                <a:latin typeface="Courier New" pitchFamily="49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hlinkClick r:id="rId14"/>
              </a:rPr>
              <a:t> </a:t>
            </a:r>
            <a:r>
              <a:rPr lang="en-US" sz="2000" b="1" dirty="0" smtClean="0">
                <a:latin typeface="Courier New" pitchFamily="49" charset="0"/>
                <a:hlinkClick r:id="rId14"/>
              </a:rPr>
              <a:t>1-R-010</a:t>
            </a:r>
            <a:r>
              <a:rPr lang="en-US" sz="2000" dirty="0" smtClean="0">
                <a:hlinkClick r:id="rId14"/>
              </a:rPr>
              <a:t> </a:t>
            </a:r>
            <a:r>
              <a:rPr lang="en-US" sz="2000" dirty="0">
                <a:hlinkClick r:id="rId14"/>
              </a:rPr>
              <a:t>at CERN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b="1" dirty="0" smtClean="0">
                <a:latin typeface="Courier New" pitchFamily="49" charset="0"/>
              </a:rPr>
              <a:t>+</a:t>
            </a:r>
            <a:r>
              <a:rPr lang="en-US" sz="2000" b="1" dirty="0">
                <a:latin typeface="Courier New" pitchFamily="49" charset="0"/>
              </a:rPr>
              <a:t>41 (0) 22 767 89 </a:t>
            </a:r>
            <a:r>
              <a:rPr lang="en-US" sz="2000" b="1" dirty="0" smtClean="0">
                <a:latin typeface="Courier New" pitchFamily="49" charset="0"/>
              </a:rPr>
              <a:t>28</a:t>
            </a:r>
            <a:endParaRPr 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1544-4F2F-4042-9394-0A4425F89290}" type="slidenum">
              <a:rPr lang="en-US"/>
              <a:pPr/>
              <a:t>20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Add the simple N-Tuple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tup   = self.nTuple( ‘My N-Tuple’ )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zOrig = MCVXFUN( MCVZ ) </a:t>
            </a:r>
          </a:p>
          <a:p>
            <a:pPr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mu in mus : </a:t>
            </a:r>
          </a:p>
          <a:p>
            <a:pPr lvl="1"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tup.column( ‘PT’, MCPT  ( mu )  )</a:t>
            </a:r>
          </a:p>
          <a:p>
            <a:pPr lvl="1"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tup.column( ‘P’ , MCP   ( mu )  )</a:t>
            </a:r>
          </a:p>
          <a:p>
            <a:pPr lvl="1"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tup.column( ‘Z’ , zOrig ( mu )  )</a:t>
            </a:r>
          </a:p>
          <a:p>
            <a:pPr lvl="1">
              <a:buFontTx/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tup.write()</a:t>
            </a:r>
          </a:p>
          <a:p>
            <a:r>
              <a:rPr lang="en-US" sz="2400"/>
              <a:t>Configuration: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myAlg = g.algorithm( </a:t>
            </a:r>
            <a:r>
              <a:rPr lang="en-US" sz="2200" b="1">
                <a:latin typeface="Courier New" pitchFamily="49" charset="0"/>
              </a:rPr>
              <a:t>‘McTree’</a:t>
            </a: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)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myAlg.NTupleLUN = </a:t>
            </a:r>
            <a:r>
              <a:rPr lang="en-US" sz="2200" b="1">
                <a:solidFill>
                  <a:schemeClr val="bg2"/>
                </a:solidFill>
                <a:latin typeface="Courier New" pitchFamily="49" charset="0"/>
              </a:rPr>
              <a:t>‘MC’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ntsvc = g.service(‘NTupleSvc’)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ntsvc.Output =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[“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MC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DATAFILE=‘tuples.hbook’ TYP=‘HBOOK’ OPT=‘NEW’ ”]</a:t>
            </a:r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3581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../solutions/MCTrees.py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6781800" y="4419600"/>
            <a:ext cx="1981200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</a:rPr>
              <a:t>To be improved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4A4F-2F86-4580-BD33-37E356FF6F03}" type="slidenum">
              <a:rPr lang="en-US"/>
              <a:pPr/>
              <a:t>21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Component Properties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0C0C0"/>
          </a:solidFill>
        </p:spPr>
        <p:txBody>
          <a:bodyPr/>
          <a:lstStyle/>
          <a:p>
            <a:r>
              <a:rPr lang="en-US" sz="2400"/>
              <a:t>Algorithms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alg = gaudi.algorithm(‘MyAlg’)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alg.NTupleLUN = ‘LUNIT’</a:t>
            </a:r>
          </a:p>
          <a:p>
            <a:r>
              <a:rPr lang="en-US" sz="2400"/>
              <a:t>Services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hsvc = gaudi.service(‘HistogramPersistencySvc’)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hsvc.OutputFile = ‘histo.file’</a:t>
            </a:r>
          </a:p>
          <a:p>
            <a:r>
              <a:rPr lang="en-US" sz="2400"/>
              <a:t>Tools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tool = gaudi.property(‘MyAlg.PhysDesktop’)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tool.InputLocations = [‘Phys/StdLooseKaons’]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5181600" y="1295400"/>
            <a:ext cx="36576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MyAlg.NTupleLUN = “LUNIT” ;</a:t>
            </a:r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2438400" y="2514600"/>
            <a:ext cx="64008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HistogramPersistencySvc.OutputFile = “histo.file”;</a:t>
            </a:r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7467600" cy="31432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4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MyAlg.PhysDesktop.InputLocations = {“Phys/stdLooseKaons”};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urier New" pitchFamily="49" charset="0"/>
              </a:rPr>
              <a:t>../solutions/MCTrees.py</a:t>
            </a:r>
            <a:endParaRPr lang="en-US" dirty="0">
              <a:latin typeface="Courier New" pitchFamily="49" charset="0"/>
            </a:endParaRPr>
          </a:p>
        </p:txBody>
      </p:sp>
      <p:pic>
        <p:nvPicPr>
          <p:cNvPr id="14" name="Content Placeholder 13" descr="p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7174" y="1219200"/>
            <a:ext cx="4111152" cy="4800600"/>
          </a:xfr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1414-F803-4538-A8CF-4607C3A38FD0}" type="slidenum">
              <a:rPr lang="en-US"/>
              <a:pPr/>
              <a:t>22</a:t>
            </a:fld>
            <a:endParaRPr lang="en-US"/>
          </a:p>
        </p:txBody>
      </p:sp>
      <p:pic>
        <p:nvPicPr>
          <p:cNvPr id="13" name="Content Placeholder 12" descr="snap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2575" y="1219200"/>
            <a:ext cx="4044950" cy="4800600"/>
          </a:xfr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15EA-3D80-4040-A44C-AF961D9A1BA0}" type="slidenum">
              <a:rPr lang="en-US"/>
              <a:pPr/>
              <a:t>23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Go from  MC to RC  data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moment one knows how to:</a:t>
            </a:r>
          </a:p>
          <a:p>
            <a:pPr lvl="1"/>
            <a:r>
              <a:rPr lang="en-US" dirty="0"/>
              <a:t>Deal with MC trees,  decays,  particles</a:t>
            </a:r>
          </a:p>
          <a:p>
            <a:pPr lvl="1"/>
            <a:r>
              <a:rPr lang="en-US" dirty="0"/>
              <a:t>Perform simple 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</a:rPr>
              <a:t>python</a:t>
            </a:r>
            <a:r>
              <a:rPr lang="en-US" dirty="0">
                <a:latin typeface="Courier New" pitchFamily="49" charset="0"/>
              </a:rPr>
              <a:t>)</a:t>
            </a:r>
            <a:r>
              <a:rPr lang="en-US" dirty="0"/>
              <a:t> loops</a:t>
            </a:r>
          </a:p>
          <a:p>
            <a:pPr lvl="1"/>
            <a:r>
              <a:rPr lang="en-US" dirty="0"/>
              <a:t>Deal with </a:t>
            </a:r>
            <a:r>
              <a:rPr lang="en-US" dirty="0" smtClean="0"/>
              <a:t>the histograms </a:t>
            </a:r>
            <a:r>
              <a:rPr lang="en-US" dirty="0"/>
              <a:t>&amp; N-</a:t>
            </a:r>
            <a:r>
              <a:rPr lang="en-US" dirty="0" err="1"/>
              <a:t>Tuples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Some knowledge of ‘configuration’</a:t>
            </a:r>
          </a:p>
          <a:p>
            <a:pPr lvl="1"/>
            <a:endParaRPr lang="en-US" dirty="0"/>
          </a:p>
          <a:p>
            <a:r>
              <a:rPr lang="en-US" dirty="0"/>
              <a:t>For RC data  one </a:t>
            </a:r>
            <a:r>
              <a:rPr lang="en-US" dirty="0">
                <a:solidFill>
                  <a:schemeClr val="bg2"/>
                </a:solidFill>
              </a:rPr>
              <a:t>must</a:t>
            </a:r>
            <a:r>
              <a:rPr lang="en-US" dirty="0"/>
              <a:t> perform </a:t>
            </a:r>
            <a:r>
              <a:rPr lang="en-US" dirty="0">
                <a:solidFill>
                  <a:schemeClr val="bg2"/>
                </a:solidFill>
              </a:rPr>
              <a:t>non-trivial </a:t>
            </a:r>
            <a:r>
              <a:rPr lang="en-US" dirty="0"/>
              <a:t>algorithm configuration to be able to run </a:t>
            </a:r>
          </a:p>
          <a:p>
            <a:pPr lvl="1"/>
            <a:r>
              <a:rPr lang="en-US" dirty="0"/>
              <a:t>Input for RC particles (or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ParticleMaker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Dependency on ‘other’ algorithms ( </a:t>
            </a:r>
            <a:r>
              <a:rPr lang="en-US" b="1" dirty="0">
                <a:latin typeface="Courier" pitchFamily="49" charset="0"/>
              </a:rPr>
              <a:t>‘</a:t>
            </a:r>
            <a:r>
              <a:rPr lang="en-US" b="1" dirty="0" err="1">
                <a:latin typeface="Courier New" pitchFamily="49" charset="0"/>
              </a:rPr>
              <a:t>PreLoad</a:t>
            </a:r>
            <a:r>
              <a:rPr lang="en-US" b="1" dirty="0">
                <a:latin typeface="Courier" pitchFamily="49" charset="0"/>
              </a:rPr>
              <a:t>’</a:t>
            </a:r>
            <a:r>
              <a:rPr lang="en-US" dirty="0"/>
              <a:t>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7CB-462C-4717-9764-D003EAC533A5}" type="slidenum">
              <a:rPr lang="en-US"/>
              <a:pPr/>
              <a:t>24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Algorithm configuration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desktop =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gaudi.property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(‘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</a:rPr>
              <a:t>MyAlg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.PhysDesktop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’)</a:t>
            </a:r>
          </a:p>
          <a:p>
            <a:pPr>
              <a:buFontTx/>
              <a:buNone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desktop.InputLocations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=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[ “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Phys/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StdLooseKaons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” ]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  <a:p>
            <a:pPr>
              <a:buFontTx/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  <a:p>
            <a:pPr>
              <a:buFontTx/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  <a:p>
            <a:r>
              <a:rPr lang="en-US" sz="2400" b="1" dirty="0">
                <a:latin typeface="Courier" pitchFamily="49" charset="0"/>
              </a:rPr>
              <a:t> </a:t>
            </a:r>
            <a:r>
              <a:rPr lang="en-US" sz="2400" b="1" dirty="0"/>
              <a:t>Similar semantic in configuration ( </a:t>
            </a:r>
            <a:r>
              <a:rPr lang="en-US" sz="2400" b="1" dirty="0">
                <a:latin typeface="Courier" pitchFamily="49" charset="0"/>
              </a:rPr>
              <a:t>‘*’.opts</a:t>
            </a:r>
            <a:r>
              <a:rPr lang="en-US" sz="2400" b="1" dirty="0"/>
              <a:t> ) files:</a:t>
            </a:r>
            <a:r>
              <a:rPr lang="en-US" sz="2400" b="1" dirty="0">
                <a:latin typeface="Courier" pitchFamily="49" charset="0"/>
              </a:rPr>
              <a:t> </a:t>
            </a:r>
          </a:p>
          <a:p>
            <a:pPr lvl="1">
              <a:buFontTx/>
              <a:buNone/>
            </a:pP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MyAlg.PhysDesktop.InputLocations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={“Phys/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StdLooseKaons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”} ;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28600" y="5867400"/>
            <a:ext cx="3581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../solutions/RCSelect.py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A968-60A8-46EE-9A51-8333DD383C99}" type="slidenum">
              <a:rPr lang="en-US"/>
              <a:pPr/>
              <a:t>25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latin typeface="Courier New" pitchFamily="49" charset="0"/>
              </a:rPr>
              <a:t>select/loop </a:t>
            </a:r>
            <a:r>
              <a:rPr lang="en-US"/>
              <a:t>statements 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muons = self.select ( ‘</a:t>
            </a:r>
            <a:r>
              <a:rPr lang="en-US" sz="2400" b="1">
                <a:solidFill>
                  <a:schemeClr val="bg2"/>
                </a:solidFill>
                <a:latin typeface="Courier New" pitchFamily="49" charset="0"/>
              </a:rPr>
              <a:t>mu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 , 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( ‘mu+’== ABSID ) &amp; ( PT &gt; (1*GeV) ) )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kaons = self.select ( ‘</a:t>
            </a:r>
            <a:r>
              <a:rPr lang="en-US" sz="2400" b="1">
                <a:solidFill>
                  <a:srgbClr val="FF3300"/>
                </a:solidFill>
                <a:latin typeface="Courier New" pitchFamily="49" charset="0"/>
              </a:rPr>
              <a:t>K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 , 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( ‘K+’== ABSID ) &amp; ( PIDK &gt; 0 )  )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Loops:</a:t>
            </a:r>
          </a:p>
          <a:p>
            <a:pPr lvl="1">
              <a:buFontTx/>
              <a:buNone/>
            </a:pPr>
            <a:r>
              <a:rPr lang="en-US"/>
              <a:t> </a:t>
            </a: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psis=self.loop( ‘</a:t>
            </a:r>
            <a:r>
              <a:rPr lang="en-US" sz="2200" b="1">
                <a:solidFill>
                  <a:schemeClr val="bg2"/>
                </a:solidFill>
                <a:latin typeface="Courier New" pitchFamily="49" charset="0"/>
              </a:rPr>
              <a:t>mu mu</a:t>
            </a: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’, ‘J/psi(1S)’)</a:t>
            </a:r>
          </a:p>
          <a:p>
            <a:pPr lvl="1">
              <a:buFontTx/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phis=self.loop( ‘</a:t>
            </a:r>
            <a:r>
              <a:rPr lang="en-US" sz="2200" b="1">
                <a:solidFill>
                  <a:srgbClr val="FF3300"/>
                </a:solidFill>
                <a:latin typeface="Courier New" pitchFamily="49" charset="0"/>
              </a:rPr>
              <a:t>K K</a:t>
            </a: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 ,  ‘phi(1020’)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152400" y="5791200"/>
            <a:ext cx="3581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../solutions/RCSelect.py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6248400" y="1371600"/>
            <a:ext cx="2590800" cy="2873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LUG, Tab. 13.2, p.62-77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950D-A2C1-437D-B394-0C7242F7C29C}" type="slidenum">
              <a:rPr lang="en-US"/>
              <a:pPr/>
              <a:t>26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Inside the loops (I)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dmcut = ADMASS(‘J/psi(1S)’) &lt; 50 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psi in psis :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2500 &lt; psi.mass(1,2) &lt;3500 : continue 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0 == SUMQ( psi )      : continue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0 &lt;= VCHI2( psi ) &lt; 49 : continue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self.plot ( M(psi)/1000 ,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“ di-muon invariant mass” , 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2.5 , 3.5 ) 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dmcut( psi ) : continue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psi.save(‘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psi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’)</a:t>
            </a:r>
          </a:p>
          <a:p>
            <a:pPr lvl="1">
              <a:buFontTx/>
              <a:buNone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psis = self.selected(‘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psi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’)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 ‘# of selected J/psi candidates:‘, psis.size()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228600" y="6019800"/>
            <a:ext cx="3581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../solutions/RCSelect.py</a:t>
            </a: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6934200" y="4114800"/>
            <a:ext cx="1905000" cy="304800"/>
          </a:xfrm>
          <a:prstGeom prst="wedgeRoundRectCallout">
            <a:avLst>
              <a:gd name="adj1" fmla="val -115083"/>
              <a:gd name="adj2" fmla="val 41148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49" charset="0"/>
              </a:rPr>
              <a:t> 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|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M|&lt;50 MeV/c</a:t>
            </a:r>
            <a:r>
              <a:rPr lang="en-US" sz="1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30086" name="AutoShape 6"/>
          <p:cNvSpPr>
            <a:spLocks noChangeArrowheads="1"/>
          </p:cNvSpPr>
          <p:nvPr/>
        </p:nvSpPr>
        <p:spPr bwMode="auto">
          <a:xfrm>
            <a:off x="7848600" y="2286000"/>
            <a:ext cx="990600" cy="304800"/>
          </a:xfrm>
          <a:prstGeom prst="wedgeRoundRectCallout">
            <a:avLst>
              <a:gd name="adj1" fmla="val -149838"/>
              <a:gd name="adj2" fmla="val 20833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 = 0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49" charset="0"/>
              </a:rPr>
              <a:t> </a:t>
            </a:r>
          </a:p>
        </p:txBody>
      </p:sp>
      <p:sp>
        <p:nvSpPr>
          <p:cNvPr id="430087" name="AutoShape 7"/>
          <p:cNvSpPr>
            <a:spLocks noChangeArrowheads="1"/>
          </p:cNvSpPr>
          <p:nvPr/>
        </p:nvSpPr>
        <p:spPr bwMode="auto">
          <a:xfrm>
            <a:off x="7620000" y="2667000"/>
            <a:ext cx="1295400" cy="381000"/>
          </a:xfrm>
          <a:prstGeom prst="wedgeRoundRectCallout">
            <a:avLst>
              <a:gd name="adj1" fmla="val -100366"/>
              <a:gd name="adj2" fmla="val 16667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49" charset="0"/>
              </a:rPr>
              <a:t> 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c</a:t>
            </a:r>
            <a:r>
              <a:rPr lang="en-US" sz="1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VX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 49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9876-2793-4A3C-B32D-B22EEFE3FB51}" type="slidenum">
              <a:rPr lang="en-US"/>
              <a:pPr/>
              <a:t>27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Inside the loops (II)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dmcut = ADMASS(‘phi(1020’) &lt; 12 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phi in phis :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phi.mass(1,2) &lt; 1050   : continue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0 == SUMQ( phi )       : continue 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0 &lt;= VCHI2( phi ) &lt; 49 : continue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self.plot ( M( phi ) / 1000 ,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“ di-kaon invariant mass” ,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1.0 , 1.050 ) 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dmcut( phi ) : continue </a:t>
            </a:r>
          </a:p>
          <a:p>
            <a:pPr lvl="1"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phi.save(‘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phi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’)</a:t>
            </a:r>
          </a:p>
          <a:p>
            <a:pPr lvl="1">
              <a:buFontTx/>
              <a:buNone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phis = self.selected(‘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phi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’)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 ‘# of selected phi candidates:‘, phis.size()  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3581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../solutions/RCSelect.py</a:t>
            </a:r>
          </a:p>
        </p:txBody>
      </p:sp>
      <p:sp>
        <p:nvSpPr>
          <p:cNvPr id="431109" name="AutoShape 5"/>
          <p:cNvSpPr>
            <a:spLocks noChangeArrowheads="1"/>
          </p:cNvSpPr>
          <p:nvPr/>
        </p:nvSpPr>
        <p:spPr bwMode="auto">
          <a:xfrm>
            <a:off x="7848600" y="2286000"/>
            <a:ext cx="990600" cy="304800"/>
          </a:xfrm>
          <a:prstGeom prst="wedgeRoundRectCallout">
            <a:avLst>
              <a:gd name="adj1" fmla="val -134778"/>
              <a:gd name="adj2" fmla="val 32292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 = 0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49" charset="0"/>
              </a:rPr>
              <a:t> </a:t>
            </a:r>
          </a:p>
        </p:txBody>
      </p:sp>
      <p:sp>
        <p:nvSpPr>
          <p:cNvPr id="431110" name="AutoShape 6"/>
          <p:cNvSpPr>
            <a:spLocks noChangeArrowheads="1"/>
          </p:cNvSpPr>
          <p:nvPr/>
        </p:nvSpPr>
        <p:spPr bwMode="auto">
          <a:xfrm>
            <a:off x="6934200" y="4114800"/>
            <a:ext cx="1905000" cy="304800"/>
          </a:xfrm>
          <a:prstGeom prst="wedgeRoundRectCallout">
            <a:avLst>
              <a:gd name="adj1" fmla="val -115083"/>
              <a:gd name="adj2" fmla="val 41148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49" charset="0"/>
              </a:rPr>
              <a:t> 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|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M|&lt;12 MeV/c</a:t>
            </a:r>
            <a:r>
              <a:rPr lang="en-US" sz="1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31111" name="AutoShape 7"/>
          <p:cNvSpPr>
            <a:spLocks noChangeArrowheads="1"/>
          </p:cNvSpPr>
          <p:nvPr/>
        </p:nvSpPr>
        <p:spPr bwMode="auto">
          <a:xfrm>
            <a:off x="7543800" y="2743200"/>
            <a:ext cx="1295400" cy="381000"/>
          </a:xfrm>
          <a:prstGeom prst="wedgeRoundRectCallout">
            <a:avLst>
              <a:gd name="adj1" fmla="val -89949"/>
              <a:gd name="adj2" fmla="val -10000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49" charset="0"/>
              </a:rPr>
              <a:t> 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c</a:t>
            </a:r>
            <a:r>
              <a:rPr lang="en-US" sz="1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VX</a:t>
            </a:r>
            <a:r>
              <a:rPr lang="en-US" sz="1600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 49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B5D0-65DD-435A-8CE0-60BB2E56C109}" type="slidenum">
              <a:rPr lang="en-US"/>
              <a:pPr/>
              <a:t>28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Inside the loops (III)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dmcut = ADMASS(‘B_s0’ ) &lt;  100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bs = self.loop ( ‘</a:t>
            </a:r>
            <a:r>
              <a:rPr lang="en-US" sz="2000" b="1">
                <a:solidFill>
                  <a:srgbClr val="FF3300"/>
                </a:solidFill>
                <a:latin typeface="Courier New" pitchFamily="49" charset="0"/>
              </a:rPr>
              <a:t>psi phi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 , ‘B_s0’ 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B in bs 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4500 &lt; B.mass(1,2) &lt; 6500 : continue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0 &lt;= VCHI2( B ) &lt; 49 : continue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self.plot ( M( B ) / GeV 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“ J/psi phi invariant mass” ,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5.0 , 6.0 )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if not dmcut( B ) : continue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B.save(‘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Bs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Bs = self.selected(‘</a:t>
            </a:r>
            <a:r>
              <a:rPr lang="en-US" sz="2000" b="1">
                <a:solidFill>
                  <a:schemeClr val="bg2"/>
                </a:solidFill>
                <a:latin typeface="Courier New" pitchFamily="49" charset="0"/>
              </a:rPr>
              <a:t>Bs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’)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print ‘# of selected Bs candidates:‘, Bs.size()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if not Bs.empty() : self.setFilterPassed ( TRUE )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   </a:t>
            </a:r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3581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../solutions/RCSelect.py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7A0C-45F2-464A-B8EE-92C339075AF3}" type="slidenum">
              <a:rPr lang="en-US"/>
              <a:pPr/>
              <a:t>29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last step: MC-truth match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simplest case: check if RC particle originates from the certain MC-(</a:t>
            </a:r>
            <a:r>
              <a:rPr lang="en-US" dirty="0" smtClean="0"/>
              <a:t>sub)tree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800" dirty="0"/>
              <a:t>The most frequent case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Check for efficiencies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Resolution</a:t>
            </a:r>
          </a:p>
          <a:p>
            <a:pPr>
              <a:lnSpc>
                <a:spcPct val="90000"/>
              </a:lnSpc>
            </a:pPr>
            <a:r>
              <a:rPr lang="en-US" dirty="0"/>
              <a:t>The opposite task: what MC particle “corresponds” to RC particle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similar   ( </a:t>
            </a:r>
            <a:r>
              <a:rPr lang="en-US" sz="2800" b="1" dirty="0">
                <a:latin typeface="Courier New" pitchFamily="49" charset="0"/>
              </a:rPr>
              <a:t>MCTRUTH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→</a:t>
            </a:r>
            <a:r>
              <a:rPr lang="en-US" sz="2800" b="1" dirty="0">
                <a:latin typeface="Courier New" pitchFamily="49" charset="0"/>
              </a:rPr>
              <a:t> RCTRUTH</a:t>
            </a:r>
            <a:r>
              <a:rPr lang="en-US" sz="2800" dirty="0"/>
              <a:t> )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  <a:latin typeface="Times New Roman" pitchFamily="18" charset="0"/>
              </a:rPr>
              <a:t> NB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n-US" b="1" dirty="0" err="1">
                <a:solidFill>
                  <a:schemeClr val="bg2"/>
                </a:solidFill>
                <a:latin typeface="Courier" pitchFamily="49" charset="0"/>
              </a:rPr>
              <a:t>LoKi</a:t>
            </a:r>
            <a:r>
              <a:rPr lang="en-US" dirty="0">
                <a:solidFill>
                  <a:schemeClr val="bg2"/>
                </a:solidFill>
              </a:rPr>
              <a:t> (and </a:t>
            </a:r>
            <a:r>
              <a:rPr lang="en-US" b="1" dirty="0">
                <a:solidFill>
                  <a:schemeClr val="bg2"/>
                </a:solidFill>
                <a:latin typeface="Courier" pitchFamily="49" charset="0"/>
              </a:rPr>
              <a:t>Bender</a:t>
            </a:r>
            <a:r>
              <a:rPr lang="en-US" dirty="0">
                <a:solidFill>
                  <a:schemeClr val="bg2"/>
                </a:solidFill>
              </a:rPr>
              <a:t>) uses </a:t>
            </a:r>
            <a:r>
              <a:rPr lang="en-US" i="1" u="sng" dirty="0">
                <a:solidFill>
                  <a:schemeClr val="bg2"/>
                </a:solidFill>
              </a:rPr>
              <a:t>own</a:t>
            </a:r>
            <a:r>
              <a:rPr lang="en-US" dirty="0">
                <a:solidFill>
                  <a:schemeClr val="bg2"/>
                </a:solidFill>
              </a:rPr>
              <a:t> concept of MC “loose” matching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 </a:t>
            </a:r>
            <a:r>
              <a:rPr lang="en-US" sz="2800" dirty="0">
                <a:latin typeface="Times New Roman" pitchFamily="18" charset="0"/>
              </a:rPr>
              <a:t>LUG, chapter 15</a:t>
            </a:r>
            <a:r>
              <a:rPr lang="en-US" sz="2800" dirty="0"/>
              <a:t>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Bender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Python</a:t>
            </a:r>
            <a:r>
              <a:rPr lang="en-US" dirty="0" smtClean="0"/>
              <a:t>:  perfect for prototyping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e.g. develop the cuts for </a:t>
            </a:r>
            <a:r>
              <a:rPr lang="en-US" dirty="0" err="1" smtClean="0"/>
              <a:t>preselection</a:t>
            </a:r>
            <a:r>
              <a:rPr lang="en-US" dirty="0" smtClean="0"/>
              <a:t>/stripping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i="1" dirty="0" smtClean="0"/>
              <a:t>Interactive</a:t>
            </a:r>
            <a:r>
              <a:rPr lang="en-US" dirty="0" smtClean="0"/>
              <a:t>:  perfect for “short” (“supervising”) tasks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resolutions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spectra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“reflections”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Flexible </a:t>
            </a:r>
            <a:r>
              <a:rPr lang="en-US" dirty="0" smtClean="0"/>
              <a:t>&amp; </a:t>
            </a:r>
            <a:r>
              <a:rPr lang="en-US" i="1" dirty="0" smtClean="0"/>
              <a:t>Friendly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 good for “the final” analysis of small data sets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combine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Panoramix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RooFit</a:t>
            </a:r>
            <a:r>
              <a:rPr lang="en-US" dirty="0" smtClean="0"/>
              <a:t>,…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 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15F-1661-4324-9A86-D9C80CB57BE7}" type="slidenum">
              <a:rPr lang="en-US"/>
              <a:pPr/>
              <a:t>30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MC-truth match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finder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=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self.mctruth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(‘some name’)</a:t>
            </a:r>
          </a:p>
          <a:p>
            <a:r>
              <a:rPr lang="en-US" sz="2400" dirty="0"/>
              <a:t>Select MC-particles</a:t>
            </a:r>
          </a:p>
          <a:p>
            <a:pPr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mcBs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=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finder.find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 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‘             [B_s0 -&gt; (J/psi(1S) -&gt; mu+ mu-) phi(1020)]cc ’ )</a:t>
            </a:r>
          </a:p>
          <a:p>
            <a:pPr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mcPhi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=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finder.find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  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‘ 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phi(1020) :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[B_s0 -&gt; (J/psi(1S) -&gt; mu+ mu-) phi(1020)]cc ’ )</a:t>
            </a:r>
          </a:p>
          <a:p>
            <a:pPr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mcPsi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=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finder.find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  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‘ 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J/psi(1S) :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[B_s0 -&gt; (J/psi(1S) -&gt; mu+ mu-) phi(1020)]cc ’ )</a:t>
            </a:r>
          </a:p>
          <a:p>
            <a:r>
              <a:rPr lang="en-US" sz="2400" dirty="0"/>
              <a:t> Prepare ‘MC-Truth cuts’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match    =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self.mcTruth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(‘some name’) </a:t>
            </a:r>
          </a:p>
          <a:p>
            <a:pPr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mcCutBs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= MCTRUTH ( match 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mcBs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)</a:t>
            </a:r>
          </a:p>
          <a:p>
            <a:pPr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mcCutPhi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= MCTRUTH ( match 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mcPhi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)</a:t>
            </a:r>
          </a:p>
          <a:p>
            <a:pPr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mcCutPsi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= MCTRUTH ( match 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mcPsi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) </a:t>
            </a:r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152400" y="5943600"/>
            <a:ext cx="35814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../solutions/RCMCSelect.py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E23-9887-41AF-BC56-E95EE3E35855}" type="slidenum">
              <a:rPr lang="en-US"/>
              <a:pPr/>
              <a:t>31</a:t>
            </a:fld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last step: MC-truth match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psi in psis 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if not mcCutPsi ( psi ) : continue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phi in phis 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if not mcCutPhi ( phi ) : continue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B in bs 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if not mcCutBs ( B ) :continue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" pitchFamily="49" charset="0"/>
              </a:rPr>
              <a:t>	…</a:t>
            </a:r>
          </a:p>
          <a:p>
            <a:pPr>
              <a:lnSpc>
                <a:spcPct val="80000"/>
              </a:lnSpc>
            </a:pPr>
            <a:r>
              <a:rPr lang="en-US" b="1"/>
              <a:t>Alternatively :</a:t>
            </a:r>
            <a:endParaRPr lang="en-US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for B in bs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psi = B(1)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phi = B(2)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…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tup.column ( ‘mcpsi’ , mcCutPsi( psi )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tup.column ( ‘mcphi’ , mcCutPhi( phi )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	tup.column ( ‘mc’    , mcCutBs ( B ) 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tup.write()     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5715000" y="2286000"/>
            <a:ext cx="3200400" cy="31432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400" b="1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../solutions/RCMCSelect.py</a:t>
            </a:r>
          </a:p>
        </p:txBody>
      </p:sp>
      <p:sp>
        <p:nvSpPr>
          <p:cNvPr id="435205" name="AutoShape 5"/>
          <p:cNvSpPr>
            <a:spLocks/>
          </p:cNvSpPr>
          <p:nvPr/>
        </p:nvSpPr>
        <p:spPr bwMode="auto">
          <a:xfrm>
            <a:off x="5181600" y="1295400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solutions/RCMCSelect.py</a:t>
            </a:r>
            <a:endParaRPr lang="en-US" dirty="0"/>
          </a:p>
        </p:txBody>
      </p:sp>
      <p:pic>
        <p:nvPicPr>
          <p:cNvPr id="11" name="Content Placeholder 10" descr="p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268579"/>
            <a:ext cx="4305300" cy="4701841"/>
          </a:xfrm>
          <a:ln>
            <a:solidFill>
              <a:schemeClr val="bg1"/>
            </a:solidFill>
          </a:ln>
        </p:spPr>
      </p:pic>
      <p:pic>
        <p:nvPicPr>
          <p:cNvPr id="10" name="Content Placeholder 9" descr="p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5825" y="1219200"/>
            <a:ext cx="4133850" cy="4800600"/>
          </a:xfr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 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../solutions/RCMCSelect.py</a:t>
            </a:r>
            <a:endParaRPr lang="en-US" dirty="0"/>
          </a:p>
        </p:txBody>
      </p:sp>
      <p:pic>
        <p:nvPicPr>
          <p:cNvPr id="8" name="Content Placeholder 7" descr="p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547" y="1219200"/>
            <a:ext cx="4195005" cy="4800600"/>
          </a:xfrm>
          <a:ln>
            <a:solidFill>
              <a:schemeClr val="bg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Algorithm: 81 lines</a:t>
            </a:r>
          </a:p>
          <a:p>
            <a:pPr lvl="1"/>
            <a:r>
              <a:rPr lang="en-US" dirty="0" smtClean="0"/>
              <a:t> 55% - comments</a:t>
            </a:r>
          </a:p>
          <a:p>
            <a:r>
              <a:rPr lang="en-US" dirty="0" smtClean="0"/>
              <a:t>Configuration&amp; steering: 44 lines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40% comments</a:t>
            </a:r>
          </a:p>
          <a:p>
            <a:r>
              <a:rPr lang="en-US" dirty="0" smtClean="0"/>
              <a:t>Select true “reconstructed” Bs with loose cuts: fine for cuts </a:t>
            </a:r>
            <a:r>
              <a:rPr lang="en-US" dirty="0" err="1" smtClean="0"/>
              <a:t>envestigation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 BELYAEV/Syracuse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features, out of scope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Nice printout of trees, particles, events</a:t>
            </a:r>
          </a:p>
          <a:p>
            <a:r>
              <a:rPr lang="en-US" sz="2400" dirty="0" smtClean="0"/>
              <a:t> Various  “extractors” and </a:t>
            </a:r>
            <a:r>
              <a:rPr lang="en-US" sz="2400" dirty="0" err="1" smtClean="0"/>
              <a:t>metafunctions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HepMC</a:t>
            </a:r>
            <a:r>
              <a:rPr lang="en-US" sz="2400" dirty="0" smtClean="0"/>
              <a:t> + </a:t>
            </a:r>
            <a:r>
              <a:rPr lang="en-US" sz="2400" dirty="0" err="1" smtClean="0"/>
              <a:t>HepMCParticleMaker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Jets 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Tools for background origin studies </a:t>
            </a:r>
          </a:p>
          <a:p>
            <a:r>
              <a:rPr lang="en-US" sz="2400" dirty="0" smtClean="0"/>
              <a:t> Patterns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and much </a:t>
            </a:r>
            <a:r>
              <a:rPr lang="en-US" sz="2400" dirty="0" err="1" smtClean="0"/>
              <a:t>much</a:t>
            </a:r>
            <a:r>
              <a:rPr lang="en-US" sz="2400" dirty="0" smtClean="0"/>
              <a:t> more…</a:t>
            </a:r>
          </a:p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3200" dirty="0" smtClean="0"/>
              <a:t>As concerns the functionality needed for analysis, Bender is full scale application, widely used for many physics studies.   </a:t>
            </a:r>
            <a:endParaRPr 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 BELYAEV/Syracuse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2611-8A53-49F1-87B2-8F1D2E57B21B}" type="slidenum">
              <a:rPr lang="en-US"/>
              <a:pPr/>
              <a:t>35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again…</a:t>
            </a:r>
            <a:endParaRPr lang="ru-RU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Bender </a:t>
            </a:r>
            <a:r>
              <a:rPr lang="en-US" sz="2400" dirty="0" smtClean="0">
                <a:hlinkClick r:id="rId3"/>
              </a:rPr>
              <a:t>Pages</a:t>
            </a:r>
            <a:r>
              <a:rPr lang="en-US" sz="2400" dirty="0" smtClean="0"/>
              <a:t> </a:t>
            </a:r>
            <a:r>
              <a:rPr lang="en-US" sz="2400" dirty="0" smtClean="0"/>
              <a:t> and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hlinkClick r:id="rId4"/>
              </a:rPr>
              <a:t>Bender</a:t>
            </a:r>
            <a:r>
              <a:rPr lang="en-US" sz="2400" dirty="0" smtClean="0">
                <a:hlinkClick r:id="rId4"/>
              </a:rPr>
              <a:t> </a:t>
            </a:r>
            <a:r>
              <a:rPr lang="en-US" sz="2400" dirty="0">
                <a:hlinkClick r:id="rId4"/>
              </a:rPr>
              <a:t>pages </a:t>
            </a:r>
            <a:r>
              <a:rPr lang="en-US" sz="2400" dirty="0"/>
              <a:t>by  </a:t>
            </a:r>
            <a:r>
              <a:rPr lang="en-US" sz="2400" i="1" dirty="0">
                <a:hlinkClick r:id="rId5"/>
              </a:rPr>
              <a:t>Lena Mayatskaya</a:t>
            </a: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  </a:t>
            </a:r>
            <a:r>
              <a:rPr lang="en-US" sz="2400" b="1" dirty="0">
                <a:latin typeface="Courier New" pitchFamily="49" charset="0"/>
                <a:hlinkClick r:id="rId6"/>
              </a:rPr>
              <a:t>Bender</a:t>
            </a:r>
            <a:r>
              <a:rPr lang="en-US" sz="2400" dirty="0">
                <a:hlinkClick r:id="rId6"/>
              </a:rPr>
              <a:t> mailing </a:t>
            </a:r>
            <a:r>
              <a:rPr lang="en-US" sz="2400" dirty="0" smtClean="0">
                <a:hlinkClick r:id="rId6"/>
              </a:rPr>
              <a:t>list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7"/>
              </a:rPr>
              <a:t>Bender Savannah portal </a:t>
            </a:r>
            <a:r>
              <a:rPr lang="en-US" sz="2400" dirty="0" smtClean="0"/>
              <a:t> ( </a:t>
            </a:r>
            <a:r>
              <a:rPr lang="en-US" sz="2400" dirty="0" smtClean="0">
                <a:hlinkClick r:id="rId8"/>
              </a:rPr>
              <a:t>news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9"/>
              </a:rPr>
              <a:t>bugs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10"/>
              </a:rPr>
              <a:t>tasks</a:t>
            </a:r>
            <a:r>
              <a:rPr lang="en-US" sz="2400" dirty="0" smtClean="0"/>
              <a:t>, </a:t>
            </a:r>
            <a:r>
              <a:rPr lang="en-US" sz="2400" dirty="0" smtClean="0"/>
              <a:t>…)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 Bender Tutorial:  </a:t>
            </a:r>
            <a:r>
              <a:rPr lang="en-US" sz="2400" dirty="0" smtClean="0">
                <a:hlinkClick r:id="rId11"/>
              </a:rPr>
              <a:t>slides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&amp; </a:t>
            </a:r>
            <a:r>
              <a:rPr lang="en-US" sz="2400" dirty="0" smtClean="0">
                <a:hlinkClick r:id="rId12"/>
              </a:rPr>
              <a:t>instructions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  </a:t>
            </a:r>
            <a:r>
              <a:rPr lang="en-US" sz="2400" b="1" dirty="0">
                <a:latin typeface="Courier New" pitchFamily="49" charset="0"/>
              </a:rPr>
              <a:t>Bender </a:t>
            </a:r>
            <a:r>
              <a:rPr lang="en-US" sz="2400" b="1" dirty="0" err="1" smtClean="0">
                <a:latin typeface="Courier New" pitchFamily="49" charset="0"/>
              </a:rPr>
              <a:t>HyperNews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</a:rPr>
              <a:t>TWiki</a:t>
            </a:r>
            <a:r>
              <a:rPr lang="en-US" sz="2400" b="1" dirty="0" smtClean="0">
                <a:latin typeface="Courier New" pitchFamily="49" charset="0"/>
              </a:rPr>
              <a:t>, FAQ, </a:t>
            </a:r>
            <a:r>
              <a:rPr lang="en-US" sz="2400" b="1" dirty="0" smtClean="0">
                <a:latin typeface="Courier New" pitchFamily="49" charset="0"/>
              </a:rPr>
              <a:t>User </a:t>
            </a:r>
            <a:r>
              <a:rPr lang="en-US" sz="2400" b="1" dirty="0">
                <a:latin typeface="Courier New" pitchFamily="49" charset="0"/>
              </a:rPr>
              <a:t>Guide and Manual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" charset="2"/>
              </a:rPr>
              <a:t> n</a:t>
            </a:r>
            <a:r>
              <a:rPr lang="en-US" sz="2400" dirty="0" smtClean="0"/>
              <a:t>ot yet.  </a:t>
            </a:r>
            <a:r>
              <a:rPr lang="en-US" sz="2400" dirty="0"/>
              <a:t>still in the bottle of </a:t>
            </a:r>
            <a:r>
              <a:rPr lang="en-US" sz="2400" dirty="0" smtClean="0"/>
              <a:t>inc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 Bender </a:t>
            </a:r>
            <a:r>
              <a:rPr lang="en-US" sz="2400" dirty="0"/>
              <a:t>Examples </a:t>
            </a:r>
            <a:r>
              <a:rPr lang="en-US" sz="2400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</a:t>
            </a:r>
            <a:r>
              <a:rPr lang="en-US" sz="2000" dirty="0" smtClean="0"/>
              <a:t>ncluding nice scripts from  </a:t>
            </a:r>
            <a:r>
              <a:rPr lang="en-US" sz="2000" i="1" dirty="0" smtClean="0">
                <a:hlinkClick r:id="rId13"/>
              </a:rPr>
              <a:t>Diego</a:t>
            </a:r>
            <a:r>
              <a:rPr lang="en-US" sz="2000" dirty="0" smtClean="0"/>
              <a:t>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mm</a:t>
            </a:r>
            <a:r>
              <a:rPr lang="en-US" sz="2000" dirty="0" smtClean="0"/>
              <a:t> background studies</a:t>
            </a:r>
            <a:endParaRPr lang="en-US" sz="20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getpack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Ex/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BenderExample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v7r0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b="1" dirty="0">
                <a:latin typeface="Courier New" pitchFamily="49" charset="0"/>
              </a:rPr>
              <a:t>“Bender-helpdesk@lhcb.cern.ch</a:t>
            </a:r>
            <a:r>
              <a:rPr lang="en-US" b="1" dirty="0">
                <a:latin typeface="Courier New" pitchFamily="49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hlinkClick r:id="rId14"/>
              </a:rPr>
              <a:t> </a:t>
            </a:r>
            <a:r>
              <a:rPr lang="en-US" sz="2000" b="1" dirty="0" smtClean="0">
                <a:latin typeface="Courier New" pitchFamily="49" charset="0"/>
                <a:hlinkClick r:id="rId14"/>
              </a:rPr>
              <a:t>1-R-010</a:t>
            </a:r>
            <a:r>
              <a:rPr lang="en-US" sz="2000" dirty="0" smtClean="0">
                <a:hlinkClick r:id="rId14"/>
              </a:rPr>
              <a:t> </a:t>
            </a:r>
            <a:r>
              <a:rPr lang="en-US" sz="2000" dirty="0">
                <a:hlinkClick r:id="rId14"/>
              </a:rPr>
              <a:t>at CERN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b="1" dirty="0" smtClean="0">
                <a:latin typeface="Courier New" pitchFamily="49" charset="0"/>
              </a:rPr>
              <a:t>+</a:t>
            </a:r>
            <a:r>
              <a:rPr lang="en-US" sz="2000" b="1" dirty="0">
                <a:latin typeface="Courier New" pitchFamily="49" charset="0"/>
              </a:rPr>
              <a:t>41 (0) 22 767 89 </a:t>
            </a:r>
            <a:r>
              <a:rPr lang="en-US" sz="2000" b="1" dirty="0" smtClean="0">
                <a:latin typeface="Courier New" pitchFamily="49" charset="0"/>
              </a:rPr>
              <a:t>28</a:t>
            </a:r>
            <a:endParaRPr 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no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Bender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Stripping does not support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Bender.</a:t>
            </a:r>
            <a:endParaRPr lang="en-US" dirty="0" smtClean="0"/>
          </a:p>
          <a:p>
            <a:r>
              <a:rPr lang="en-US" dirty="0" smtClean="0"/>
              <a:t> Reasons?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>
                <a:solidFill>
                  <a:schemeClr val="bg1"/>
                </a:solidFill>
                <a:sym typeface="Wingdings" pitchFamily="2" charset="2"/>
              </a:rPr>
              <a:t> S</a:t>
            </a:r>
            <a:r>
              <a:rPr lang="en-US" i="1" dirty="0" smtClean="0">
                <a:solidFill>
                  <a:schemeClr val="bg1"/>
                </a:solidFill>
              </a:rPr>
              <a:t>ome CPU penalty  </a:t>
            </a:r>
            <a:r>
              <a:rPr lang="en-US" dirty="0" smtClean="0"/>
              <a:t>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Bender</a:t>
            </a:r>
            <a:r>
              <a:rPr lang="en-US" dirty="0" smtClean="0"/>
              <a:t> selections 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oKi</a:t>
            </a:r>
            <a:r>
              <a:rPr lang="en-US" dirty="0" smtClean="0"/>
              <a:t> selections is unavoidable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Python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 could be visible/sizeable  for “minimal” job</a:t>
            </a:r>
          </a:p>
          <a:p>
            <a:pPr lvl="4"/>
            <a:r>
              <a:rPr lang="en-US" dirty="0" smtClean="0"/>
              <a:t> mainly comes from the explicit loops, </a:t>
            </a:r>
            <a:r>
              <a:rPr lang="en-US" dirty="0" err="1" smtClean="0"/>
              <a:t>ntuples</a:t>
            </a:r>
            <a:r>
              <a:rPr lang="en-US" dirty="0" smtClean="0"/>
              <a:t> and explicit manipulations with dictionaries:</a:t>
            </a:r>
          </a:p>
          <a:p>
            <a:pPr lvl="4"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qrt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p.px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()*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.px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()+p.py()*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p.py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())</a:t>
            </a:r>
            <a:endParaRPr lang="en-US" sz="2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dirty="0" smtClean="0"/>
              <a:t> could be very small for realistic selection </a:t>
            </a:r>
          </a:p>
          <a:p>
            <a:pPr lvl="4"/>
            <a:r>
              <a:rPr lang="en-US" dirty="0" smtClean="0"/>
              <a:t>And of course for  well-coded lines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Negligible with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patterns</a:t>
            </a:r>
            <a:r>
              <a:rPr lang="en-US" dirty="0" smtClean="0">
                <a:solidFill>
                  <a:srgbClr val="FF0000"/>
                </a:solidFill>
              </a:rPr>
              <a:t>  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dirty="0" smtClean="0">
                <a:solidFill>
                  <a:srgbClr val="FF0000"/>
                </a:solidFill>
              </a:rPr>
              <a:t>)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 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Bender v7r0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fresh version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Bender</a:t>
            </a:r>
            <a:r>
              <a:rPr lang="en-US" dirty="0" smtClean="0"/>
              <a:t>, based on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DaVinci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v19r1 </a:t>
            </a:r>
            <a:r>
              <a:rPr lang="en-US" dirty="0" smtClean="0"/>
              <a:t>– official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DC06</a:t>
            </a:r>
            <a:r>
              <a:rPr lang="en-US" dirty="0" smtClean="0"/>
              <a:t> stripping version</a:t>
            </a:r>
          </a:p>
          <a:p>
            <a:r>
              <a:rPr lang="en-US" dirty="0" smtClean="0"/>
              <a:t>The tutorial slides are attached to the agenda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Here only some highlights: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It is already slide </a:t>
            </a:r>
            <a:r>
              <a:rPr lang="en-US" i="1" dirty="0" smtClean="0"/>
              <a:t>#5</a:t>
            </a:r>
            <a:r>
              <a:rPr lang="en-US" dirty="0" smtClean="0"/>
              <a:t>, and I have only </a:t>
            </a:r>
            <a:r>
              <a:rPr lang="en-US" i="1" dirty="0" smtClean="0"/>
              <a:t>30</a:t>
            </a:r>
            <a:r>
              <a:rPr lang="en-US" dirty="0" smtClean="0"/>
              <a:t> minutes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If somebody needs</a:t>
            </a:r>
            <a:r>
              <a:rPr lang="en-US" dirty="0" smtClean="0"/>
              <a:t>, I would be happy to organize  </a:t>
            </a:r>
            <a:r>
              <a:rPr lang="en-US" i="1" dirty="0" smtClean="0"/>
              <a:t>“hands-on”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Bender</a:t>
            </a:r>
            <a:r>
              <a:rPr lang="en-US" i="1" dirty="0" smtClean="0"/>
              <a:t> tutorial </a:t>
            </a:r>
            <a:r>
              <a:rPr lang="en-US" dirty="0" smtClean="0"/>
              <a:t>similar to tutorials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Beijin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Dortmund</a:t>
            </a:r>
            <a:r>
              <a:rPr lang="en-US" dirty="0" smtClean="0"/>
              <a:t> or semiprivate tutorial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HLT</a:t>
            </a:r>
            <a:r>
              <a:rPr lang="en-US" dirty="0" smtClean="0"/>
              <a:t> guys.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 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F90E-2C4F-4804-9482-96A2E9AFF31A}" type="slidenum">
              <a:rPr lang="en-US"/>
              <a:pPr/>
              <a:t>6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Minimal </a:t>
            </a:r>
            <a:r>
              <a:rPr lang="en-US">
                <a:latin typeface="Courier New" pitchFamily="49" charset="0"/>
              </a:rPr>
              <a:t>Bender</a:t>
            </a:r>
            <a:r>
              <a:rPr lang="en-US"/>
              <a:t> script 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0C0C0"/>
          </a:solidFill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from   bendermodule import *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30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30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gaudi.config( files =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 [‘MyOptionsFile.opt’])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30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gaudi.run(10)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30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30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gaudi.exit()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7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4648200" y="5105400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5105400" y="5791200"/>
            <a:ext cx="38862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../solution/Minimalistic_0.py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4419600" y="3581400"/>
            <a:ext cx="4495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care about input data!!</a:t>
            </a:r>
            <a:endParaRPr lang="ru-RU" baseline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066800"/>
            <a:ext cx="2286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aseline="0" dirty="0" smtClean="0"/>
              <a:t>Well, It is not </a:t>
            </a:r>
            <a:r>
              <a:rPr lang="en-US" b="1" baseline="0" dirty="0" smtClean="0">
                <a:latin typeface="Courier New" pitchFamily="49" charset="0"/>
                <a:cs typeface="Courier New" pitchFamily="49" charset="0"/>
              </a:rPr>
              <a:t>Bender</a:t>
            </a:r>
            <a:r>
              <a:rPr lang="en-US" baseline="0" dirty="0" smtClean="0"/>
              <a:t>, it is </a:t>
            </a:r>
            <a:r>
              <a:rPr lang="en-US" b="1" baseline="0" dirty="0" err="1" smtClean="0">
                <a:latin typeface="Courier New" pitchFamily="49" charset="0"/>
                <a:cs typeface="Courier New" pitchFamily="49" charset="0"/>
              </a:rPr>
              <a:t>GaudiPython</a:t>
            </a:r>
            <a:endParaRPr lang="en-US" b="1" baseline="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Vanya  </a:t>
            </a:r>
            <a:r>
              <a:rPr lang="en-US" dirty="0" smtClean="0"/>
              <a:t>BELYAEV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7F2B-0F78-4678-8303-C730D02D97E4}" type="slidenum">
              <a:rPr lang="en-US"/>
              <a:pPr/>
              <a:t>7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Minimal </a:t>
            </a:r>
            <a:r>
              <a:rPr lang="en-US" u="sng" dirty="0">
                <a:latin typeface="Courier New" pitchFamily="49" charset="0"/>
              </a:rPr>
              <a:t>Bender</a:t>
            </a:r>
            <a:r>
              <a:rPr lang="en-US" dirty="0"/>
              <a:t> </a:t>
            </a:r>
            <a:r>
              <a:rPr lang="en-US" dirty="0" smtClean="0"/>
              <a:t>module </a:t>
            </a:r>
            <a:endParaRPr lang="en-US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0C0C0"/>
          </a:solidFill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from   bendermodule import *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def configure() :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gaudi.config( files =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             [‘MyOptionsFile.opts’])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return SUCCESS</a:t>
            </a:r>
          </a:p>
          <a:p>
            <a:pPr lvl="1">
              <a:lnSpc>
                <a:spcPct val="70000"/>
              </a:lnSpc>
              <a:buFontTx/>
              <a:buNone/>
            </a:pP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if __name__ == ‘__main__’ :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9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configure()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9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gaudi.run(100)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4648200" y="5105400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5105400" y="5791200"/>
            <a:ext cx="3886200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1600" b="1" baseline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../solutions/Minimalistic.py</a:t>
            </a:r>
          </a:p>
        </p:txBody>
      </p:sp>
      <p:sp>
        <p:nvSpPr>
          <p:cNvPr id="407558" name="AutoShape 6"/>
          <p:cNvSpPr>
            <a:spLocks noChangeArrowheads="1"/>
          </p:cNvSpPr>
          <p:nvPr/>
        </p:nvSpPr>
        <p:spPr bwMode="auto">
          <a:xfrm>
            <a:off x="4572000" y="2057400"/>
            <a:ext cx="4343400" cy="381000"/>
          </a:xfrm>
          <a:prstGeom prst="wedgeRoundRectCallout">
            <a:avLst>
              <a:gd name="adj1" fmla="val -65532"/>
              <a:gd name="adj2" fmla="val 59583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Application and Components Configuration</a:t>
            </a:r>
          </a:p>
        </p:txBody>
      </p:sp>
      <p:sp>
        <p:nvSpPr>
          <p:cNvPr id="407559" name="AutoShape 7"/>
          <p:cNvSpPr>
            <a:spLocks noChangeArrowheads="1"/>
          </p:cNvSpPr>
          <p:nvPr/>
        </p:nvSpPr>
        <p:spPr bwMode="auto">
          <a:xfrm>
            <a:off x="6477000" y="3733800"/>
            <a:ext cx="2438400" cy="381000"/>
          </a:xfrm>
          <a:prstGeom prst="wedgeRoundRectCallout">
            <a:avLst>
              <a:gd name="adj1" fmla="val -68685"/>
              <a:gd name="adj2" fmla="val 133333"/>
              <a:gd name="adj3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FontTx/>
              <a:buNone/>
            </a:pPr>
            <a:r>
              <a:rPr lang="en-US" sz="1600" b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Job steering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Scripts </a:t>
            </a:r>
            <a:r>
              <a:rPr lang="en-US" dirty="0" err="1" smtClean="0"/>
              <a:t>vs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Dilemma in  Python: scripts </a:t>
            </a:r>
            <a:r>
              <a:rPr lang="en-US" sz="2400" dirty="0" err="1" smtClean="0"/>
              <a:t>vs</a:t>
            </a:r>
            <a:r>
              <a:rPr lang="en-US" sz="2400" dirty="0" smtClean="0"/>
              <a:t> modules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Scripts are a bit more intuitive and a bit easier to write  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/>
              <a:t>Problems with reusing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Modules require some discipline &amp; conventions </a:t>
            </a:r>
            <a:r>
              <a:rPr lang="en-US" sz="2400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 full power of OO, including  classes &amp; extensions 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Easy to import and reuse </a:t>
            </a:r>
            <a:endParaRPr lang="en-US" sz="2400" dirty="0" smtClean="0"/>
          </a:p>
          <a:p>
            <a:pPr lvl="1"/>
            <a:r>
              <a:rPr lang="en-US" sz="2400" dirty="0" smtClean="0"/>
              <a:t> the only way to assemble “large” application from pieces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Be friendly:  code modules</a:t>
            </a:r>
          </a:p>
          <a:p>
            <a:pPr lvl="1"/>
            <a:r>
              <a:rPr lang="en-US" sz="2400" dirty="0" smtClean="0"/>
              <a:t> loose nothing </a:t>
            </a:r>
          </a:p>
          <a:p>
            <a:pPr lvl="1"/>
            <a:r>
              <a:rPr lang="en-US" sz="2400" dirty="0" smtClean="0"/>
              <a:t>g</a:t>
            </a:r>
            <a:r>
              <a:rPr lang="en-US" sz="2400" dirty="0" smtClean="0"/>
              <a:t>ain a lot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 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Scripts versus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Script above: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myscript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Will execute everything out of control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Module above:</a:t>
            </a:r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mport 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mymodule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lvl="1">
              <a:buNone/>
            </a:pP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ymodule.config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>
              <a:buNone/>
            </a:pP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gaudi.run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(100) 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1st June'2k+7  LBD group meeting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 BELYAEV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8000"/>
          </a:buClr>
          <a:buSzPct val="200000"/>
          <a:buFontTx/>
          <a:buChar char="•"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8000"/>
          </a:buClr>
          <a:buSzPct val="200000"/>
          <a:buFontTx/>
          <a:buChar char="•"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Designs\Sakura.pot</Template>
  <TotalTime>5423</TotalTime>
  <Words>2623</Words>
  <Application>Microsoft PowerPoint 7.0</Application>
  <PresentationFormat>On-screen Show (4:3)</PresentationFormat>
  <Paragraphs>539</Paragraphs>
  <Slides>35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Generic</vt:lpstr>
      <vt:lpstr>Bender v7r0 as your analysis environment</vt:lpstr>
      <vt:lpstr>References</vt:lpstr>
      <vt:lpstr>When use Bender</vt:lpstr>
      <vt:lpstr>When no Bender</vt:lpstr>
      <vt:lpstr> Bender v7r0</vt:lpstr>
      <vt:lpstr>Minimal Bender script </vt:lpstr>
      <vt:lpstr>Minimal Bender module </vt:lpstr>
      <vt:lpstr> Scripts vs modules</vt:lpstr>
      <vt:lpstr>Scripts versus modules</vt:lpstr>
      <vt:lpstr>“Hello, World!”  (I)</vt:lpstr>
      <vt:lpstr>“Hello, World!”  (II)</vt:lpstr>
      <vt:lpstr>Access to the data (LoKi’s style)</vt:lpstr>
      <vt:lpstr>Access to the data using service</vt:lpstr>
      <vt:lpstr>Attributes and (python) loops</vt:lpstr>
      <vt:lpstr> Lets start with physics analysis</vt:lpstr>
      <vt:lpstr> MCselect statement</vt:lpstr>
      <vt:lpstr>Change input data</vt:lpstr>
      <vt:lpstr>Find MC–tree ( IMCDecayFinder )</vt:lpstr>
      <vt:lpstr>Add simple histos!</vt:lpstr>
      <vt:lpstr>Add the simple N-Tuple</vt:lpstr>
      <vt:lpstr>Component Properties</vt:lpstr>
      <vt:lpstr>../solutions/MCTrees.py</vt:lpstr>
      <vt:lpstr>Go from  MC to RC  data</vt:lpstr>
      <vt:lpstr>Algorithm configuration</vt:lpstr>
      <vt:lpstr> select/loop statements </vt:lpstr>
      <vt:lpstr> Inside the loops (I)</vt:lpstr>
      <vt:lpstr> Inside the loops (II)</vt:lpstr>
      <vt:lpstr> Inside the loops (III)</vt:lpstr>
      <vt:lpstr>The last step: MC-truth match</vt:lpstr>
      <vt:lpstr>MC-truth match</vt:lpstr>
      <vt:lpstr>The last step: MC-truth match</vt:lpstr>
      <vt:lpstr>../solutions/RCMCSelect.py</vt:lpstr>
      <vt:lpstr>../solutions/RCMCSelect.py</vt:lpstr>
      <vt:lpstr>Other features, out of scope</vt:lpstr>
      <vt:lpstr>References again…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ibelyaev</cp:lastModifiedBy>
  <cp:revision>93</cp:revision>
  <cp:lastPrinted>2002-02-03T19:43:32Z</cp:lastPrinted>
  <dcterms:created xsi:type="dcterms:W3CDTF">1601-01-01T00:00:00Z</dcterms:created>
  <dcterms:modified xsi:type="dcterms:W3CDTF">2007-05-31T14:17:04Z</dcterms:modified>
</cp:coreProperties>
</file>