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30" r:id="rId38"/>
  </p:sldIdLst>
  <p:sldSz cx="9144000" cy="6858000" type="screen4x3"/>
  <p:notesSz cx="6780213" cy="9910763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008000"/>
      </a:buClr>
      <a:buSzPct val="200000"/>
      <a:buChar char="•"/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 baseline="-25000">
        <a:solidFill>
          <a:srgbClr val="008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DDDDDD"/>
    <a:srgbClr val="C0C0C0"/>
    <a:srgbClr val="CCECFF"/>
    <a:srgbClr val="66FFFF"/>
    <a:srgbClr val="008000"/>
    <a:srgbClr val="99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72" d="100"/>
          <a:sy n="72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6"/>
    </p:cViewPr>
  </p:sorterViewPr>
  <p:notesViewPr>
    <p:cSldViewPr>
      <p:cViewPr varScale="1">
        <p:scale>
          <a:sx n="87" d="100"/>
          <a:sy n="87" d="100"/>
        </p:scale>
        <p:origin x="-2220" y="-78"/>
      </p:cViewPr>
      <p:guideLst>
        <p:guide orient="horz" pos="3122"/>
        <p:guide pos="21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r>
              <a:rPr lang="en-US"/>
              <a:t>Integration of Geant4 with Gaudi framework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6ECAE9BD-0121-4752-B74C-BDFD35783F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2813" y="74295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6938"/>
            <a:ext cx="4973637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5463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7" tIns="46233" rIns="92467" bIns="4623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spcBef>
                <a:spcPct val="0"/>
              </a:spcBef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1F9C0FC-B94E-43A9-A384-898D4A6DF8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C0FC-B94E-43A9-A384-898D4A6DF8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05000"/>
            <a:ext cx="7620000" cy="1524000"/>
          </a:xfrm>
          <a:solidFill>
            <a:schemeClr val="tx1"/>
          </a:solidFill>
        </p:spPr>
        <p:txBody>
          <a:bodyPr anchor="b"/>
          <a:lstStyle>
            <a:lvl1pPr algn="ctr">
              <a:lnSpc>
                <a:spcPct val="80000"/>
              </a:lnSpc>
              <a:defRPr sz="5400">
                <a:solidFill>
                  <a:srgbClr val="990000"/>
                </a:solidFill>
              </a:defRPr>
            </a:lvl1pPr>
          </a:lstStyle>
          <a:p>
            <a:r>
              <a:rPr lang="en-US"/>
              <a:t>Integration of Geant4</a:t>
            </a:r>
            <a:br>
              <a:rPr lang="en-US"/>
            </a:br>
            <a:r>
              <a:rPr lang="en-US"/>
              <a:t>with Gaudi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4495800"/>
            <a:ext cx="4572000" cy="1752600"/>
          </a:xfrm>
          <a:solidFill>
            <a:schemeClr val="tx1"/>
          </a:solidFill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Ivan Belyaev </a:t>
            </a:r>
          </a:p>
          <a:p>
            <a:r>
              <a:rPr lang="en-US"/>
              <a:t>CERN &amp; ITEP/Moscow</a:t>
            </a:r>
          </a:p>
          <a:p>
            <a:r>
              <a:rPr lang="en-US"/>
              <a:t>For LHCb Gaudi team </a:t>
            </a:r>
          </a:p>
        </p:txBody>
      </p:sp>
      <p:pic>
        <p:nvPicPr>
          <p:cNvPr id="3083" name="Picture 11" descr="lhcb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28600"/>
            <a:ext cx="1619250" cy="1311275"/>
          </a:xfrm>
          <a:prstGeom prst="rect">
            <a:avLst/>
          </a:prstGeom>
          <a:noFill/>
        </p:spPr>
      </p:pic>
      <p:pic>
        <p:nvPicPr>
          <p:cNvPr id="3085" name="Picture 13" descr="syracuse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1524000" cy="1371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80C6E-EA70-410C-93EC-0BBF055C7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190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6419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754A9-6737-4562-90A9-594F6C23E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B14E6-4B39-4E06-A8AC-4A4EE650B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9D469-5066-4FCF-85EB-E715EB6A1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54BEF-6F04-4A58-8BED-C9F8ABE16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948BD-09F7-4A40-B6F8-9DAB3C4A7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38487-A02C-40D2-838C-638A1EBB4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642EC-1FF1-454B-BA9D-E866A1352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17E5B-5515-4337-969B-89383BD9C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Vanya  BELYAEV/Syracuse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41D1B-3E7C-4AE4-93B0-C248AD9D4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810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800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 b="1" i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172200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600" b="1" i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172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600" baseline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65F089-075B-4315-B7D5-1965457C3B0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 descr="lhcb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9600" y="304800"/>
            <a:ext cx="857250" cy="693738"/>
          </a:xfrm>
          <a:prstGeom prst="rect">
            <a:avLst/>
          </a:prstGeom>
          <a:noFill/>
        </p:spPr>
      </p:pic>
      <p:pic>
        <p:nvPicPr>
          <p:cNvPr id="1035" name="Picture 11" descr="syracuse3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152400"/>
            <a:ext cx="914400" cy="9144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8000"/>
        </a:buClr>
        <a:buSzPct val="200000"/>
        <a:buChar char="•"/>
        <a:defRPr sz="28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6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4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SzPct val="150000"/>
        <a:buChar char="•"/>
        <a:defRPr sz="2000">
          <a:solidFill>
            <a:srgbClr val="0080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belyaev@physics.syr.edu?subject=Bender%20Tutorial%20v7r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ingYing@hep.phy.cam.ac.uk?subject=Bender&amp;DIRA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ol.Hennessy@cern.ch?subject=Bender&amp;GANGA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savannah.cern.ch/news/?group=bender" TargetMode="External"/><Relationship Id="rId3" Type="http://schemas.openxmlformats.org/officeDocument/2006/relationships/hyperlink" Target="http://cern.ch/LHCb-release-area/DOC/bender" TargetMode="External"/><Relationship Id="rId7" Type="http://schemas.openxmlformats.org/officeDocument/2006/relationships/hyperlink" Target="http://savannah.cern.ch/projects/bender" TargetMode="External"/><Relationship Id="rId12" Type="http://schemas.openxmlformats.org/officeDocument/2006/relationships/hyperlink" Target="http://building.web.cern.ch/map/building?bno=1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hcb-bender@cern.ch?subject=Bender" TargetMode="External"/><Relationship Id="rId11" Type="http://schemas.openxmlformats.org/officeDocument/2006/relationships/hyperlink" Target="mailto:Diego.Martinez.Santos@cern.ch?subject=Bender%20scripts%20for%20Bs-%3emumu%20studies" TargetMode="External"/><Relationship Id="rId5" Type="http://schemas.openxmlformats.org/officeDocument/2006/relationships/hyperlink" Target="mailto:Elena.Mayatskaya@cern.ch?subject=Bender%20pages" TargetMode="External"/><Relationship Id="rId10" Type="http://schemas.openxmlformats.org/officeDocument/2006/relationships/hyperlink" Target="https://savannah.cern.ch/task/?group=bender" TargetMode="External"/><Relationship Id="rId4" Type="http://schemas.openxmlformats.org/officeDocument/2006/relationships/hyperlink" Target="http://lhcb-comp.web.cern.ch/lhcb-comp/Analysis/Bender/index.html" TargetMode="External"/><Relationship Id="rId9" Type="http://schemas.openxmlformats.org/officeDocument/2006/relationships/hyperlink" Target="https://savannah.cern.ch/bugs/?group=bend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5562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Bender</a:t>
            </a:r>
            <a:r>
              <a:rPr lang="en-US" sz="4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" pitchFamily="49" charset="0"/>
              </a:rPr>
              <a:t> </a:t>
            </a:r>
            <a:r>
              <a:rPr lang="en-US" sz="4800" b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“Tutorial”</a:t>
            </a:r>
            <a:br>
              <a:rPr lang="en-US" sz="4800" b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v7r0</a:t>
            </a:r>
            <a:endParaRPr lang="en-US" sz="4800" b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5715000"/>
            <a:ext cx="3124200" cy="533400"/>
          </a:xfrm>
        </p:spPr>
        <p:txBody>
          <a:bodyPr/>
          <a:lstStyle/>
          <a:p>
            <a:r>
              <a:rPr lang="en-US" dirty="0">
                <a:hlinkClick r:id="rId3"/>
              </a:rPr>
              <a:t>Vanya BELYAEV</a:t>
            </a:r>
            <a:r>
              <a:rPr lang="en-US" dirty="0"/>
              <a:t> 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7F2B-0F78-4678-8303-C730D02D97E4}" type="slidenum">
              <a:rPr lang="en-US"/>
              <a:pPr/>
              <a:t>10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Minimal </a:t>
            </a:r>
            <a:r>
              <a:rPr lang="en-US">
                <a:latin typeface="Courier New" pitchFamily="49" charset="0"/>
              </a:rPr>
              <a:t>Bender</a:t>
            </a:r>
            <a:r>
              <a:rPr lang="en-US"/>
              <a:t> script 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0C0C0"/>
          </a:solidFill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from   bendermodule import *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def configure() :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gaudi.config( files =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[‘MyOptionsFile.opts’])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return SUCCESS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 __name__ == ‘__main__’ :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configure()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9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gaudi.run(100)</a:t>
            </a: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4648200" y="5105400"/>
            <a:ext cx="548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5105400" y="5791200"/>
            <a:ext cx="38862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../solutions/Minimalistic.py</a:t>
            </a:r>
          </a:p>
        </p:txBody>
      </p:sp>
      <p:sp>
        <p:nvSpPr>
          <p:cNvPr id="407558" name="AutoShape 6"/>
          <p:cNvSpPr>
            <a:spLocks noChangeArrowheads="1"/>
          </p:cNvSpPr>
          <p:nvPr/>
        </p:nvSpPr>
        <p:spPr bwMode="auto">
          <a:xfrm>
            <a:off x="4572000" y="2057400"/>
            <a:ext cx="4343400" cy="381000"/>
          </a:xfrm>
          <a:prstGeom prst="wedgeRoundRectCallout">
            <a:avLst>
              <a:gd name="adj1" fmla="val -65532"/>
              <a:gd name="adj2" fmla="val 59583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Application and Components Configuration</a:t>
            </a:r>
          </a:p>
        </p:txBody>
      </p:sp>
      <p:sp>
        <p:nvSpPr>
          <p:cNvPr id="407559" name="AutoShape 7"/>
          <p:cNvSpPr>
            <a:spLocks noChangeArrowheads="1"/>
          </p:cNvSpPr>
          <p:nvPr/>
        </p:nvSpPr>
        <p:spPr bwMode="auto">
          <a:xfrm>
            <a:off x="6477000" y="3733800"/>
            <a:ext cx="2438400" cy="381000"/>
          </a:xfrm>
          <a:prstGeom prst="wedgeRoundRectCallout">
            <a:avLst>
              <a:gd name="adj1" fmla="val -68685"/>
              <a:gd name="adj2" fmla="val 133333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Job steering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1259-8000-41A7-AAB7-00888CB5D5F3}" type="slidenum">
              <a:rPr lang="en-US"/>
              <a:pPr/>
              <a:t>11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urier New" pitchFamily="49" charset="0"/>
              </a:rPr>
              <a:t>“Hello, World!”</a:t>
            </a:r>
            <a:r>
              <a:rPr lang="en-US"/>
              <a:t>  (I)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The simplest possible “algorithm”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Follow  </a:t>
            </a:r>
            <a:r>
              <a:rPr lang="en-US" b="1" dirty="0" err="1">
                <a:latin typeface="Courier New" pitchFamily="49" charset="0"/>
              </a:rPr>
              <a:t>LoKi</a:t>
            </a:r>
            <a:r>
              <a:rPr lang="en-US" dirty="0" err="1">
                <a:latin typeface="Courier New" pitchFamily="49" charset="0"/>
              </a:rPr>
              <a:t>’</a:t>
            </a:r>
            <a:r>
              <a:rPr lang="en-US" dirty="0" err="1"/>
              <a:t>s</a:t>
            </a:r>
            <a:r>
              <a:rPr lang="en-US" dirty="0"/>
              <a:t> style: </a:t>
            </a:r>
          </a:p>
          <a:p>
            <a:pPr marL="952500" lvl="1" indent="-495300">
              <a:lnSpc>
                <a:spcPct val="90000"/>
              </a:lnSpc>
            </a:pPr>
            <a:r>
              <a:rPr lang="en-US" i="1" dirty="0"/>
              <a:t>inherit the algorithm from useful base class </a:t>
            </a:r>
          </a:p>
          <a:p>
            <a:pPr marL="952500" lvl="1" indent="-495300">
              <a:lnSpc>
                <a:spcPct val="90000"/>
              </a:lnSpc>
            </a:pPr>
            <a:r>
              <a:rPr lang="en-US" dirty="0"/>
              <a:t>(re)implement the </a:t>
            </a:r>
            <a:r>
              <a:rPr lang="en-US" b="1" dirty="0">
                <a:latin typeface="Courier New" pitchFamily="49" charset="0"/>
              </a:rPr>
              <a:t>“</a:t>
            </a:r>
            <a:r>
              <a:rPr lang="en-US" b="1" dirty="0" err="1">
                <a:latin typeface="Courier New" pitchFamily="49" charset="0"/>
              </a:rPr>
              <a:t>analy</a:t>
            </a:r>
            <a:r>
              <a:rPr lang="en-US" b="1" u="sng" dirty="0" err="1">
                <a:solidFill>
                  <a:schemeClr val="bg2"/>
                </a:solidFill>
                <a:latin typeface="Courier New" pitchFamily="49" charset="0"/>
              </a:rPr>
              <a:t>s</a:t>
            </a:r>
            <a:r>
              <a:rPr lang="en-US" b="1" dirty="0" err="1">
                <a:latin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</a:rPr>
              <a:t>”</a:t>
            </a:r>
            <a:r>
              <a:rPr lang="en-US" dirty="0"/>
              <a:t> method</a:t>
            </a:r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class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HelloWorld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Algo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) :</a:t>
            </a:r>
          </a:p>
          <a:p>
            <a:pPr marL="952500" lvl="1" indent="-495300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def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analy</a:t>
            </a:r>
            <a:r>
              <a:rPr lang="en-US" b="1" u="sng" dirty="0" err="1">
                <a:solidFill>
                  <a:schemeClr val="bg2"/>
                </a:solidFill>
                <a:latin typeface="Courier New" pitchFamily="49" charset="0"/>
              </a:rPr>
              <a:t>s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 self ) :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 ‘Hello, World!’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return SUCCESS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304800" y="5867400"/>
            <a:ext cx="3962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../solutions/HelloWorld.py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1CF4-89EE-4E4A-B448-829B9282C7AE}" type="slidenum">
              <a:rPr lang="en-US"/>
              <a:pPr/>
              <a:t>12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urier New" pitchFamily="49" charset="0"/>
              </a:rPr>
              <a:t>“Hello, World!”</a:t>
            </a:r>
            <a:r>
              <a:rPr lang="en-US"/>
              <a:t>  (II)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00600"/>
          </a:xfrm>
        </p:spPr>
        <p:txBody>
          <a:bodyPr/>
          <a:lstStyle/>
          <a:p>
            <a:pPr marL="533400" indent="-533400"/>
            <a:r>
              <a:rPr lang="en-US"/>
              <a:t>One needs to instantiate the algorithm</a:t>
            </a:r>
          </a:p>
          <a:p>
            <a:pPr marL="952500" lvl="1" indent="-495300">
              <a:buFontTx/>
              <a:buNone/>
            </a:pPr>
            <a:r>
              <a:rPr lang="en-US"/>
              <a:t>  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alg = HelloWorld( ‘</a:t>
            </a:r>
            <a:r>
              <a:rPr lang="en-US" b="1">
                <a:solidFill>
                  <a:schemeClr val="bg2"/>
                </a:solidFill>
                <a:latin typeface="Courier New" pitchFamily="49" charset="0"/>
              </a:rPr>
              <a:t>Hello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 )</a:t>
            </a:r>
          </a:p>
          <a:p>
            <a:pPr marL="533400" indent="-533400"/>
            <a:r>
              <a:rPr lang="en-US"/>
              <a:t>Add it to the list of ‘active’ algorithms</a:t>
            </a:r>
          </a:p>
          <a:p>
            <a:pPr marL="952500" lvl="1" indent="-495300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gaudi.addAlgorithm( alg )</a:t>
            </a:r>
          </a:p>
          <a:p>
            <a:pPr marL="952500" lvl="1" indent="-495300">
              <a:buFontTx/>
              <a:buNone/>
            </a:pPr>
            <a:endParaRPr lang="en-US">
              <a:latin typeface="Courier New" pitchFamily="49" charset="0"/>
            </a:endParaRPr>
          </a:p>
          <a:p>
            <a:pPr marL="952500" lvl="1" indent="-495300">
              <a:buFontTx/>
              <a:buNone/>
            </a:pPr>
            <a:endParaRPr lang="en-US"/>
          </a:p>
          <a:p>
            <a:pPr marL="533400" indent="-533400"/>
            <a:r>
              <a:rPr lang="en-US"/>
              <a:t>Execute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  <a:p>
            <a:pPr marL="952500" lvl="1" indent="-495300">
              <a:buFontTx/>
              <a:buNone/>
            </a:pPr>
            <a:r>
              <a:rPr lang="en-US"/>
              <a:t>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gaudi.run(10)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381000" y="5943600"/>
            <a:ext cx="3962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../solutions/HelloWorld.py</a:t>
            </a:r>
          </a:p>
        </p:txBody>
      </p:sp>
      <p:sp>
        <p:nvSpPr>
          <p:cNvPr id="409605" name="AutoShape 5"/>
          <p:cNvSpPr>
            <a:spLocks/>
          </p:cNvSpPr>
          <p:nvPr/>
        </p:nvSpPr>
        <p:spPr bwMode="auto">
          <a:xfrm>
            <a:off x="7315200" y="1295400"/>
            <a:ext cx="228600" cy="2286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 rot="16200000">
            <a:off x="6535738" y="2303462"/>
            <a:ext cx="26670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 Configuration</a:t>
            </a:r>
          </a:p>
        </p:txBody>
      </p:sp>
      <p:sp>
        <p:nvSpPr>
          <p:cNvPr id="409607" name="AutoShape 7"/>
          <p:cNvSpPr>
            <a:spLocks noChangeArrowheads="1"/>
          </p:cNvSpPr>
          <p:nvPr/>
        </p:nvSpPr>
        <p:spPr bwMode="auto">
          <a:xfrm>
            <a:off x="4267200" y="4343400"/>
            <a:ext cx="3886200" cy="381000"/>
          </a:xfrm>
          <a:prstGeom prst="wedgeRoundRectCallout">
            <a:avLst>
              <a:gd name="adj1" fmla="val -89625"/>
              <a:gd name="adj2" fmla="val 54167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Part of job steering block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6A25-EC9E-48BF-891A-D75B72473DDD}" type="slidenum">
              <a:rPr lang="en-US"/>
              <a:pPr/>
              <a:t>13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Access to the data (</a:t>
            </a:r>
            <a:r>
              <a:rPr lang="en-US">
                <a:latin typeface="Courier New" pitchFamily="49" charset="0"/>
              </a:rPr>
              <a:t>LoKi</a:t>
            </a:r>
            <a:r>
              <a:rPr lang="en-US"/>
              <a:t>’s style)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b="1">
                <a:latin typeface="Courier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C++:  GaudiAlgorithm/LoKi</a:t>
            </a:r>
          </a:p>
          <a:p>
            <a:pPr marL="533400" indent="-533400">
              <a:buFontTx/>
              <a:buNone/>
            </a:pP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const MCParticles* mcps = get&lt;MCParticles&gt;(‘MC/Particles’ )</a:t>
            </a:r>
          </a:p>
          <a:p>
            <a:pPr marL="533400" indent="-533400">
              <a:buFontTx/>
              <a:buNone/>
            </a:pPr>
            <a:r>
              <a:rPr lang="en-US"/>
              <a:t> </a:t>
            </a:r>
          </a:p>
          <a:p>
            <a:pPr marL="533400" indent="-533400"/>
            <a:r>
              <a:rPr lang="en-US" b="1">
                <a:latin typeface="Courier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Python:  Bender</a:t>
            </a:r>
          </a:p>
          <a:p>
            <a:pPr marL="952500" lvl="1" indent="-495300"/>
            <a:r>
              <a:rPr lang="en-US"/>
              <a:t>Get as ‘native’ object:</a:t>
            </a:r>
          </a:p>
          <a:p>
            <a:pPr marL="1371600" lvl="2" indent="-457200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mcps = self.get(‘MC/Particles’)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152400" y="5943600"/>
            <a:ext cx="3962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../solutions/DataAccess.py</a:t>
            </a:r>
          </a:p>
        </p:txBody>
      </p:sp>
      <p:sp>
        <p:nvSpPr>
          <p:cNvPr id="410629" name="AutoShape 5"/>
          <p:cNvSpPr>
            <a:spLocks noChangeArrowheads="1"/>
          </p:cNvSpPr>
          <p:nvPr/>
        </p:nvSpPr>
        <p:spPr bwMode="auto">
          <a:xfrm>
            <a:off x="5715000" y="2667000"/>
            <a:ext cx="3124200" cy="381000"/>
          </a:xfrm>
          <a:prstGeom prst="wedgeRoundRectCallout">
            <a:avLst>
              <a:gd name="adj1" fmla="val -93241"/>
              <a:gd name="adj2" fmla="val 185000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Semantics to be improved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047C-A2CC-49F0-ADBA-72C6F07BF1CB}" type="slidenum">
              <a:rPr lang="en-US"/>
              <a:pPr/>
              <a:t>14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Access to the data using service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Inside the algorithm</a:t>
            </a:r>
          </a:p>
          <a:p>
            <a:pPr lvl="1">
              <a:buFontTx/>
              <a:buNone/>
            </a:pPr>
            <a:r>
              <a:rPr lang="en-US"/>
              <a:t> 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dataSvc = self.evtSvc()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hdr     = dataSvc[‘Header’]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print ‘Event #’, hdr.evtNum()</a:t>
            </a:r>
          </a:p>
          <a:p>
            <a:pPr lvl="1">
              <a:buFontTx/>
              <a:buNone/>
            </a:pP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r>
              <a:rPr lang="en-US"/>
              <a:t>Outside the algorithms</a:t>
            </a:r>
          </a:p>
          <a:p>
            <a:pPr lvl="1">
              <a:buFontTx/>
              <a:buNone/>
            </a:pPr>
            <a:r>
              <a:rPr lang="en-US"/>
              <a:t> 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dataSvc = gaudi.evtSvc()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hdr     = dataSvc[’Header’]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print ‘Run #’, hdr.runNum()</a:t>
            </a:r>
          </a:p>
          <a:p>
            <a:pPr>
              <a:buFontTx/>
              <a:buNone/>
            </a:pPr>
            <a:endParaRPr lang="en-US" b="1">
              <a:latin typeface="Courier New" pitchFamily="49" charset="0"/>
            </a:endParaRP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7543800" y="1295400"/>
            <a:ext cx="1219200" cy="346075"/>
          </a:xfrm>
          <a:prstGeom prst="rect">
            <a:avLst/>
          </a:prstGeom>
          <a:solidFill>
            <a:srgbClr val="FF9933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gain</a:t>
            </a:r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6934200" y="3886200"/>
            <a:ext cx="1828800" cy="346075"/>
          </a:xfrm>
          <a:prstGeom prst="rect">
            <a:avLst/>
          </a:prstGeom>
          <a:solidFill>
            <a:srgbClr val="FF9933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only way!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123-7E14-4633-90BD-F20DAE3B25A7}" type="slidenum">
              <a:rPr lang="en-US"/>
              <a:pPr/>
              <a:t>15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Store Browse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Inside algoritm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dataSvc = self.evtSvc()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Outside algorithm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dataSvc = gaudi.evtSvc()</a:t>
            </a:r>
            <a:r>
              <a:rPr lang="en-US" b="1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dataSvc.dir(‘/Event/Rec’)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mc = dataSvc[‘MC’]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dataSvc.dir(mc)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dataSvc.ls(mc)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5715000" y="3200400"/>
            <a:ext cx="2971800" cy="3365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Browse by directory name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5638800" y="4724400"/>
            <a:ext cx="3124200" cy="3365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Browse by directory itself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7467600" y="5410200"/>
            <a:ext cx="1219200" cy="3365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alias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0B24-C779-4E66-8F2C-1089CD603F7E}" type="slidenum">
              <a:rPr lang="en-US"/>
              <a:pPr/>
              <a:t>16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Attributes and (</a:t>
            </a:r>
            <a:r>
              <a:rPr lang="en-US">
                <a:latin typeface="Courier New" pitchFamily="49" charset="0"/>
              </a:rPr>
              <a:t>python</a:t>
            </a:r>
            <a:r>
              <a:rPr lang="en-US"/>
              <a:t>) loops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mcp in mcps :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 ‘ID=‘ , nameFromPID( mcp.particleID() 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 ‘PX=‘ , mcp.momentum().px()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 ‘PY=‘ , mcp.momentum().py()</a:t>
            </a:r>
          </a:p>
          <a:p>
            <a:pPr lvl="1">
              <a:buFontTx/>
              <a:buNone/>
            </a:pPr>
            <a:endParaRPr lang="en-US" sz="22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r>
              <a:rPr lang="en-US" sz="2400" b="1"/>
              <a:t> To know the available attributes:</a:t>
            </a:r>
          </a:p>
          <a:p>
            <a:pPr lvl="2">
              <a:buFontTx/>
              <a:buNone/>
            </a:pPr>
            <a:r>
              <a:rPr lang="en-US" sz="2000" b="1"/>
              <a:t> 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help( </a:t>
            </a:r>
            <a:r>
              <a:rPr lang="en-US" b="1">
                <a:solidFill>
                  <a:schemeClr val="bg2"/>
                </a:solidFill>
                <a:latin typeface="Courier New" pitchFamily="49" charset="0"/>
              </a:rPr>
              <a:t>obj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</a:t>
            </a:r>
          </a:p>
          <a:p>
            <a:pPr lvl="2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help( type( </a:t>
            </a:r>
            <a:r>
              <a:rPr lang="en-US" b="1">
                <a:solidFill>
                  <a:schemeClr val="bg2"/>
                </a:solidFill>
                <a:latin typeface="Courier New" pitchFamily="49" charset="0"/>
              </a:rPr>
              <a:t>obj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 ) </a:t>
            </a:r>
          </a:p>
          <a:p>
            <a:pPr lvl="2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dir(gbl)</a:t>
            </a:r>
          </a:p>
          <a:p>
            <a:r>
              <a:rPr lang="en-US" sz="2400" b="1"/>
              <a:t> ON-LINE help for ALL </a:t>
            </a:r>
            <a:r>
              <a:rPr lang="en-US" sz="2400" b="1">
                <a:latin typeface="Courier New" pitchFamily="49" charset="0"/>
              </a:rPr>
              <a:t>Python/Bender</a:t>
            </a:r>
            <a:r>
              <a:rPr lang="en-US" sz="2400" b="1"/>
              <a:t> functions/classes, sometimes it is VERY useful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152400" y="5791200"/>
            <a:ext cx="3962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../solutions/DataAccess.py</a:t>
            </a:r>
          </a:p>
        </p:txBody>
      </p:sp>
      <p:sp>
        <p:nvSpPr>
          <p:cNvPr id="413701" name="AutoShape 5"/>
          <p:cNvSpPr>
            <a:spLocks noChangeArrowheads="1"/>
          </p:cNvSpPr>
          <p:nvPr/>
        </p:nvSpPr>
        <p:spPr bwMode="auto">
          <a:xfrm>
            <a:off x="6553200" y="3276600"/>
            <a:ext cx="2286000" cy="381000"/>
          </a:xfrm>
          <a:prstGeom prst="wedgeRoundRectCallout">
            <a:avLst>
              <a:gd name="adj1" fmla="val -63125"/>
              <a:gd name="adj2" fmla="val -182083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From Dictionaries</a:t>
            </a:r>
          </a:p>
        </p:txBody>
      </p:sp>
      <p:sp>
        <p:nvSpPr>
          <p:cNvPr id="413702" name="AutoShape 6"/>
          <p:cNvSpPr>
            <a:spLocks noChangeArrowheads="1"/>
          </p:cNvSpPr>
          <p:nvPr/>
        </p:nvSpPr>
        <p:spPr bwMode="auto">
          <a:xfrm>
            <a:off x="5334000" y="1066800"/>
            <a:ext cx="2590800" cy="457200"/>
          </a:xfrm>
          <a:prstGeom prst="wedgeRoundRectCallout">
            <a:avLst>
              <a:gd name="adj1" fmla="val -37255"/>
              <a:gd name="adj2" fmla="val 118056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MCParticle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7F8-1F81-4E30-88D3-D2F887012315}" type="slidenum">
              <a:rPr lang="en-US"/>
              <a:pPr/>
              <a:t>17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Hands-on   (I) 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Simple algorithm which gets </a:t>
            </a:r>
            <a:r>
              <a:rPr lang="en-US" b="1">
                <a:latin typeface="Courier New" pitchFamily="49" charset="0"/>
              </a:rPr>
              <a:t>MCVertices</a:t>
            </a:r>
            <a:r>
              <a:rPr lang="en-US"/>
              <a:t> from the Gaudi Transient Store and prints number of </a:t>
            </a:r>
            <a:r>
              <a:rPr lang="en-US" b="1">
                <a:latin typeface="Courier New" pitchFamily="49" charset="0"/>
              </a:rPr>
              <a:t>MCVertice</a:t>
            </a:r>
            <a:r>
              <a:rPr lang="en-US">
                <a:latin typeface="Courier New" pitchFamily="49" charset="0"/>
              </a:rPr>
              <a:t>s</a:t>
            </a:r>
            <a:r>
              <a:rPr lang="en-US"/>
              <a:t> and some information (e.g. </a:t>
            </a:r>
            <a:r>
              <a:rPr lang="en-US" b="1">
                <a:latin typeface="Courier New" pitchFamily="49" charset="0"/>
              </a:rPr>
              <a:t>x/y/z</a:t>
            </a:r>
            <a:r>
              <a:rPr lang="en-US"/>
              <a:t>-position) for some of them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/>
              <a:t> Hints:</a:t>
            </a:r>
          </a:p>
          <a:p>
            <a:pPr>
              <a:lnSpc>
                <a:spcPct val="90000"/>
              </a:lnSpc>
            </a:pPr>
            <a:r>
              <a:rPr lang="en-US"/>
              <a:t>The analogous example for </a:t>
            </a:r>
            <a:r>
              <a:rPr lang="en-US" b="1">
                <a:latin typeface="Courier" pitchFamily="49" charset="0"/>
              </a:rPr>
              <a:t>MCParticles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../solutions/DataAccess.py</a:t>
            </a:r>
            <a:r>
              <a:rPr lang="en-US"/>
              <a:t>  </a:t>
            </a:r>
          </a:p>
          <a:p>
            <a:pPr>
              <a:lnSpc>
                <a:spcPct val="90000"/>
              </a:lnSpc>
            </a:pPr>
            <a:r>
              <a:rPr lang="en-US"/>
              <a:t> The actual solution is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../solutions/HandsOn1.py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28F-85EA-435B-93B7-480EBD6D0778}" type="slidenum">
              <a:rPr lang="en-US"/>
              <a:pPr/>
              <a:t>18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Lets start with physics analysis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 </a:t>
            </a:r>
            <a:r>
              <a:rPr lang="en-US" sz="2400" b="1">
                <a:latin typeface="Courier" pitchFamily="49" charset="0"/>
              </a:rPr>
              <a:t>&gt;95%</a:t>
            </a:r>
            <a:r>
              <a:rPr lang="en-US" sz="2400"/>
              <a:t> of </a:t>
            </a:r>
            <a:r>
              <a:rPr lang="en-US" sz="2400" b="1">
                <a:latin typeface="Courier New" pitchFamily="49" charset="0"/>
              </a:rPr>
              <a:t>LoKi</a:t>
            </a:r>
            <a:r>
              <a:rPr lang="en-US" sz="2400"/>
              <a:t>’s idioms are in </a:t>
            </a:r>
            <a:r>
              <a:rPr lang="en-US" sz="2400" b="1">
                <a:latin typeface="Courier" pitchFamily="49" charset="0"/>
              </a:rPr>
              <a:t>Bender</a:t>
            </a:r>
          </a:p>
          <a:p>
            <a:pPr>
              <a:lnSpc>
                <a:spcPct val="80000"/>
              </a:lnSpc>
            </a:pPr>
            <a:r>
              <a:rPr lang="en-US" sz="2400"/>
              <a:t> The semantic is VERY similar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 In spite of different languages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 few ‘obvious’ exceptions</a:t>
            </a:r>
          </a:p>
          <a:p>
            <a:pPr>
              <a:lnSpc>
                <a:spcPct val="80000"/>
              </a:lnSpc>
            </a:pPr>
            <a:r>
              <a:rPr lang="en-US" sz="2400"/>
              <a:t>In the game: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All </a:t>
            </a:r>
            <a:r>
              <a:rPr lang="en-US" sz="2200" b="1">
                <a:latin typeface="Courier New" pitchFamily="49" charset="0"/>
              </a:rPr>
              <a:t>Function</a:t>
            </a:r>
            <a:r>
              <a:rPr lang="en-US" sz="2200">
                <a:latin typeface="Courier New" pitchFamily="49" charset="0"/>
              </a:rPr>
              <a:t>s</a:t>
            </a:r>
            <a:r>
              <a:rPr lang="en-US" sz="2200" b="1">
                <a:latin typeface="Courier New" pitchFamily="49" charset="0"/>
              </a:rPr>
              <a:t>/Cut</a:t>
            </a:r>
            <a:r>
              <a:rPr lang="en-US" sz="2200"/>
              <a:t>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a bit more round braces are required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All </a:t>
            </a:r>
            <a:r>
              <a:rPr lang="en-US" sz="2200" b="1">
                <a:latin typeface="Courier New" pitchFamily="49" charset="0"/>
              </a:rPr>
              <a:t>(v,mc,mcv)select</a:t>
            </a:r>
            <a:r>
              <a:rPr lang="en-US" sz="2200"/>
              <a:t> methods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 </a:t>
            </a:r>
            <a:r>
              <a:rPr lang="en-US" sz="2200" b="1">
                <a:latin typeface="Courier New" pitchFamily="49" charset="0"/>
              </a:rPr>
              <a:t>loop</a:t>
            </a:r>
            <a:r>
              <a:rPr lang="en-US" sz="2200"/>
              <a:t>s , </a:t>
            </a:r>
            <a:r>
              <a:rPr lang="en-US" sz="2200" b="1">
                <a:latin typeface="Courier New" pitchFamily="49" charset="0"/>
              </a:rPr>
              <a:t>plot</a:t>
            </a:r>
            <a:r>
              <a:rPr lang="en-US" sz="2200"/>
              <a:t>s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 for </a:t>
            </a:r>
            <a:r>
              <a:rPr lang="en-US" sz="2200" b="1">
                <a:latin typeface="Courier New" pitchFamily="49" charset="0"/>
              </a:rPr>
              <a:t>N-Tuple</a:t>
            </a:r>
            <a:r>
              <a:rPr lang="en-US" sz="2200"/>
              <a:t>s the functionality is a bit limited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 lack of template methods, 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latin typeface="Courier New" pitchFamily="49" charset="0"/>
              </a:rPr>
              <a:t>‘farray’</a:t>
            </a:r>
            <a:r>
              <a:rPr lang="en-US" sz="2000"/>
              <a:t> need to be validated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Start from MC-truth (requires no special configurations)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6553200" y="3810000"/>
            <a:ext cx="2286000" cy="346075"/>
          </a:xfrm>
          <a:prstGeom prst="rect">
            <a:avLst/>
          </a:prstGeom>
          <a:solidFill>
            <a:srgbClr val="FF9933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Pere knows solution!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8219-9331-4B58-BCAD-354B131C89EB}" type="slidenum">
              <a:rPr lang="en-US"/>
              <a:pPr/>
              <a:t>19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</a:t>
            </a:r>
            <a:r>
              <a:rPr lang="en-US">
                <a:latin typeface="Courier New" pitchFamily="49" charset="0"/>
              </a:rPr>
              <a:t>MCselect</a:t>
            </a:r>
            <a:r>
              <a:rPr lang="en-US"/>
              <a:t> statement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Selection of </a:t>
            </a:r>
            <a:r>
              <a:rPr lang="en-US" sz="2400" b="1">
                <a:latin typeface="Courier New" pitchFamily="49" charset="0"/>
              </a:rPr>
              <a:t>MCParticle</a:t>
            </a:r>
            <a:r>
              <a:rPr lang="en-US" sz="2400"/>
              <a:t>s which satisfy the certain criteria:</a:t>
            </a:r>
          </a:p>
          <a:p>
            <a:pPr lvl="1">
              <a:buFontTx/>
              <a:buNone/>
            </a:pPr>
            <a:r>
              <a:rPr lang="en-US" sz="2200"/>
              <a:t> </a:t>
            </a: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mcmu = self.mcselect( ‘mcmu’ , </a:t>
            </a:r>
          </a:p>
          <a:p>
            <a:pPr lvl="1"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   ‘mu+’ == MCABSID )</a:t>
            </a:r>
          </a:p>
          <a:p>
            <a:pPr lvl="1"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beauty = self.mcselect(‘beauty’ , BEAUTY )</a:t>
            </a:r>
            <a:endParaRPr lang="en-US" sz="2200">
              <a:latin typeface="Courier New" pitchFamily="49" charset="0"/>
            </a:endParaRPr>
          </a:p>
          <a:p>
            <a:r>
              <a:rPr lang="en-US" sz="2400"/>
              <a:t>Refine criteria:</a:t>
            </a:r>
            <a:endParaRPr lang="en-US" sz="2200" b="1">
              <a:latin typeface="Courier" pitchFamily="49" charset="0"/>
            </a:endParaRP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muFromB = self.mcselect ( ‘muFromC’,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      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mcmu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,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FROMMCTREE( beauty ) )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muPT = self.mcselect( ‘withPT’    ,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   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muFromB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,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       ( MCPT &gt; 1000  ) )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457200" y="5867400"/>
            <a:ext cx="3962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../solutions/MCmuons.py</a:t>
            </a:r>
          </a:p>
        </p:txBody>
      </p:sp>
      <p:sp>
        <p:nvSpPr>
          <p:cNvPr id="416773" name="Text Box 5"/>
          <p:cNvSpPr txBox="1">
            <a:spLocks noChangeArrowheads="1"/>
          </p:cNvSpPr>
          <p:nvPr/>
        </p:nvSpPr>
        <p:spPr bwMode="auto">
          <a:xfrm>
            <a:off x="5943600" y="1676400"/>
            <a:ext cx="2133600" cy="2873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LUG, Tab. 13.4, p.84</a:t>
            </a:r>
          </a:p>
        </p:txBody>
      </p:sp>
      <p:sp>
        <p:nvSpPr>
          <p:cNvPr id="416774" name="AutoShape 6"/>
          <p:cNvSpPr>
            <a:spLocks noChangeArrowheads="1"/>
          </p:cNvSpPr>
          <p:nvPr/>
        </p:nvSpPr>
        <p:spPr bwMode="auto">
          <a:xfrm>
            <a:off x="7467600" y="1981200"/>
            <a:ext cx="1524000" cy="381000"/>
          </a:xfrm>
          <a:prstGeom prst="wedgeRoundRectCallout">
            <a:avLst>
              <a:gd name="adj1" fmla="val -65417"/>
              <a:gd name="adj2" fmla="val 98750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Select 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+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&amp; 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</a:p>
        </p:txBody>
      </p:sp>
      <p:sp>
        <p:nvSpPr>
          <p:cNvPr id="416775" name="AutoShape 7"/>
          <p:cNvSpPr>
            <a:spLocks noChangeArrowheads="1"/>
          </p:cNvSpPr>
          <p:nvPr/>
        </p:nvSpPr>
        <p:spPr bwMode="auto">
          <a:xfrm>
            <a:off x="6400800" y="3200400"/>
            <a:ext cx="2362200" cy="304800"/>
          </a:xfrm>
          <a:prstGeom prst="wedgeRoundRectCallout">
            <a:avLst>
              <a:gd name="adj1" fmla="val -1278"/>
              <a:gd name="adj2" fmla="val -105208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2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Everything which has b or b</a:t>
            </a:r>
            <a:r>
              <a:rPr lang="en-US" sz="12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̄</a:t>
            </a:r>
          </a:p>
        </p:txBody>
      </p:sp>
      <p:sp>
        <p:nvSpPr>
          <p:cNvPr id="416776" name="AutoShape 8"/>
          <p:cNvSpPr>
            <a:spLocks noChangeArrowheads="1"/>
          </p:cNvSpPr>
          <p:nvPr/>
        </p:nvSpPr>
        <p:spPr bwMode="auto">
          <a:xfrm>
            <a:off x="7391400" y="3581400"/>
            <a:ext cx="1524000" cy="990600"/>
          </a:xfrm>
          <a:prstGeom prst="wedgeRoundRectCallout">
            <a:avLst>
              <a:gd name="adj1" fmla="val -74273"/>
              <a:gd name="adj2" fmla="val 27565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2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Everything from “decay” trees (incl. decay-on-flight)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BEC-2EA9-4ABD-BD0E-57554CBC31DC}" type="slidenum">
              <a:rPr lang="en-US"/>
              <a:pPr/>
              <a:t>2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Outline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500" b="1">
                <a:latin typeface="Courier" pitchFamily="49" charset="0"/>
              </a:rPr>
              <a:t> </a:t>
            </a:r>
            <a:r>
              <a:rPr lang="en-US" sz="3500" b="1">
                <a:latin typeface="Courier New" pitchFamily="49" charset="0"/>
              </a:rPr>
              <a:t>Bender/Python</a:t>
            </a:r>
            <a:r>
              <a:rPr lang="en-US" sz="3500"/>
              <a:t> overview</a:t>
            </a:r>
          </a:p>
          <a:p>
            <a:r>
              <a:rPr lang="en-US" sz="3500"/>
              <a:t>Job configuration</a:t>
            </a:r>
          </a:p>
          <a:p>
            <a:r>
              <a:rPr lang="en-US" sz="3500"/>
              <a:t>Data access</a:t>
            </a:r>
          </a:p>
          <a:p>
            <a:r>
              <a:rPr lang="en-US" sz="3500"/>
              <a:t>Histograms &amp; N-Tuples </a:t>
            </a:r>
          </a:p>
          <a:p>
            <a:r>
              <a:rPr lang="en-US" sz="3500"/>
              <a:t> Algorithms</a:t>
            </a:r>
          </a:p>
          <a:p>
            <a:endParaRPr lang="en-US" sz="2000" b="1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381000" y="4495800"/>
            <a:ext cx="4953000" cy="101630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improvements in </a:t>
            </a:r>
            <a:r>
              <a:rPr lang="en-US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Bender</a:t>
            </a:r>
            <a:r>
              <a:rPr lang="en-US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semantics are expected (mainly according to the feedback from you)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5486400" y="4876800"/>
            <a:ext cx="3429000" cy="46672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24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Bender</a:t>
            </a:r>
            <a:r>
              <a:rPr lang="en-US" sz="2400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not frozen!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9CBD-EFD3-4951-B7E4-C6FCF4F8A666}" type="slidenum">
              <a:rPr lang="en-US"/>
              <a:pPr/>
              <a:t>20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Change input data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0C0C0"/>
          </a:solidFill>
        </p:spPr>
        <p:txBody>
          <a:bodyPr/>
          <a:lstStyle/>
          <a:p>
            <a:r>
              <a:rPr lang="en-US"/>
              <a:t>Get and configure </a:t>
            </a:r>
            <a:r>
              <a:rPr lang="en-US" b="1">
                <a:latin typeface="Courier" pitchFamily="49" charset="0"/>
              </a:rPr>
              <a:t>EventSelector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evtSel = gaudi.evtSel()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evtSel.open( “file”)</a:t>
            </a:r>
            <a:r>
              <a:rPr lang="en-US">
                <a:latin typeface="Courier New" pitchFamily="49" charset="0"/>
              </a:rPr>
              <a:t> </a:t>
            </a:r>
          </a:p>
          <a:p>
            <a:pPr algn="ctr">
              <a:buFontTx/>
              <a:buNone/>
            </a:pPr>
            <a:r>
              <a:rPr lang="en-US">
                <a:latin typeface="Courier New" pitchFamily="49" charset="0"/>
              </a:rPr>
              <a:t>OR 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evtSel.open( [ “file1”, “file2”] )</a:t>
            </a:r>
          </a:p>
          <a:p>
            <a:r>
              <a:rPr lang="en-US"/>
              <a:t>e.g.</a:t>
            </a:r>
          </a:p>
          <a:p>
            <a:pPr algn="ctr">
              <a:buFontTx/>
              <a:buNone/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evtSel.open ( ‘LFN:/lhcb/production/DC04/v1/DST/00000543_00000017_5.dst’)</a:t>
            </a:r>
            <a:endParaRPr lang="en-US" b="1">
              <a:latin typeface="Courier New" pitchFamily="49" charset="0"/>
            </a:endParaRPr>
          </a:p>
          <a:p>
            <a:endParaRPr lang="en-US" sz="1400" b="1">
              <a:latin typeface="Courier New" pitchFamily="49" charset="0"/>
            </a:endParaRPr>
          </a:p>
        </p:txBody>
      </p:sp>
      <p:sp>
        <p:nvSpPr>
          <p:cNvPr id="417796" name="AutoShape 4"/>
          <p:cNvSpPr>
            <a:spLocks noChangeArrowheads="1"/>
          </p:cNvSpPr>
          <p:nvPr/>
        </p:nvSpPr>
        <p:spPr bwMode="auto">
          <a:xfrm>
            <a:off x="6400800" y="2438400"/>
            <a:ext cx="2133600" cy="457200"/>
          </a:xfrm>
          <a:prstGeom prst="wedgeRoundRectCallout">
            <a:avLst>
              <a:gd name="adj1" fmla="val -25296"/>
              <a:gd name="adj2" fmla="val 120486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List of input files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EB4E-6344-4520-BF0F-976958393282}" type="slidenum">
              <a:rPr lang="en-US"/>
              <a:pPr/>
              <a:t>21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Hands On    </a:t>
            </a:r>
            <a:r>
              <a:rPr lang="en-US">
                <a:latin typeface="Courier New" pitchFamily="49" charset="0"/>
              </a:rPr>
              <a:t>(II, II.5)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Simple algorithm which evaluates the fractions of events which contains  of at least </a:t>
            </a:r>
            <a:r>
              <a:rPr lang="en-US" sz="2400">
                <a:latin typeface="Times New Roman" pitchFamily="18" charset="0"/>
              </a:rPr>
              <a:t>B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400"/>
              <a:t> or beauty baryons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/>
              <a:t>Hints </a:t>
            </a:r>
          </a:p>
          <a:p>
            <a:pPr>
              <a:lnSpc>
                <a:spcPct val="80000"/>
              </a:lnSpc>
            </a:pPr>
            <a:r>
              <a:rPr lang="en-US" sz="2400"/>
              <a:t> Relevant </a:t>
            </a:r>
            <a:r>
              <a:rPr lang="en-US" sz="2400" b="1">
                <a:latin typeface="Courier New" pitchFamily="49" charset="0"/>
              </a:rPr>
              <a:t>MCParticle</a:t>
            </a:r>
            <a:r>
              <a:rPr lang="en-US" sz="2400"/>
              <a:t> functions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/>
              <a:t>  </a:t>
            </a:r>
            <a:r>
              <a:rPr lang="en-US" sz="2200" b="1">
                <a:latin typeface="Courier New" pitchFamily="49" charset="0"/>
              </a:rPr>
              <a:t>MCID, MCABSID , BEAUTY , BARYON</a:t>
            </a:r>
          </a:p>
          <a:p>
            <a:pPr>
              <a:lnSpc>
                <a:spcPct val="80000"/>
              </a:lnSpc>
            </a:pPr>
            <a:r>
              <a:rPr lang="en-US" sz="2400"/>
              <a:t> The most trivial “counter” is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/>
              <a:t> </a:t>
            </a: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nBs  = self.counter(“nBs”)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nBs += number </a:t>
            </a:r>
          </a:p>
          <a:p>
            <a:pPr>
              <a:lnSpc>
                <a:spcPct val="80000"/>
              </a:lnSpc>
            </a:pPr>
            <a:r>
              <a:rPr lang="en-US" sz="2400"/>
              <a:t> The analogous algorithm is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 </a:t>
            </a:r>
            <a:r>
              <a:rPr lang="en-US" sz="2200" b="1">
                <a:latin typeface="Courier New" pitchFamily="49" charset="0"/>
              </a:rPr>
              <a:t>../solutions/MCmuons.py</a:t>
            </a:r>
          </a:p>
          <a:p>
            <a:pPr>
              <a:lnSpc>
                <a:spcPct val="80000"/>
              </a:lnSpc>
            </a:pPr>
            <a:r>
              <a:rPr lang="en-US" sz="2400"/>
              <a:t>The real solution is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 </a:t>
            </a:r>
            <a:r>
              <a:rPr lang="en-US" sz="2200" b="1">
                <a:latin typeface="Courier New" pitchFamily="49" charset="0"/>
              </a:rPr>
              <a:t>../solutions/HandsOn2.py</a:t>
            </a:r>
          </a:p>
          <a:p>
            <a:pPr lvl="1">
              <a:lnSpc>
                <a:spcPct val="80000"/>
              </a:lnSpc>
            </a:pPr>
            <a:r>
              <a:rPr lang="en-US" sz="2200" b="1">
                <a:latin typeface="Courier New" pitchFamily="49" charset="0"/>
              </a:rPr>
              <a:t> ../solutions/HandsOn2.5.py</a:t>
            </a:r>
          </a:p>
        </p:txBody>
      </p:sp>
      <p:sp>
        <p:nvSpPr>
          <p:cNvPr id="418820" name="Text Box 4"/>
          <p:cNvSpPr txBox="1">
            <a:spLocks noChangeArrowheads="1"/>
          </p:cNvSpPr>
          <p:nvPr/>
        </p:nvSpPr>
        <p:spPr bwMode="auto">
          <a:xfrm>
            <a:off x="5562600" y="2590800"/>
            <a:ext cx="2743200" cy="2873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LUG, Tab. 13.4, p.84-87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6CBB-0AB8-476E-8231-DDA9DE859C85}" type="slidenum">
              <a:rPr lang="en-US"/>
              <a:pPr/>
              <a:t>22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Find MC–tree ( </a:t>
            </a:r>
            <a:r>
              <a:rPr lang="en-US">
                <a:latin typeface="Courier New" pitchFamily="49" charset="0"/>
              </a:rPr>
              <a:t>IMCDecayFinder</a:t>
            </a:r>
            <a:r>
              <a:rPr lang="en-US"/>
              <a:t> )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Brilliant tool from O.Dormond</a:t>
            </a:r>
          </a:p>
          <a:p>
            <a:r>
              <a:rPr lang="en-US"/>
              <a:t> find the MC-decay trees: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 = self.mcFinder()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trees = mc.find( 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‘[B_s0 -&gt; (J/psi(1S) -&gt; mu+ mu-) phi(1020)]cc’ )</a:t>
            </a:r>
          </a:p>
          <a:p>
            <a:r>
              <a:rPr lang="en-US"/>
              <a:t> find MC-decay tree components: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phis = mc.find( 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‘ </a:t>
            </a:r>
            <a:r>
              <a:rPr lang="en-US" sz="1800" b="1">
                <a:solidFill>
                  <a:schemeClr val="bg2"/>
                </a:solidFill>
                <a:latin typeface="Courier New" pitchFamily="49" charset="0"/>
              </a:rPr>
              <a:t>phi(1020) :</a:t>
            </a: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[B_s0 -&gt; (J/psi(1S) -&gt; mu+ mu-) phi(1020)]cc’ )</a:t>
            </a:r>
          </a:p>
          <a:p>
            <a:r>
              <a:rPr lang="en-US"/>
              <a:t> extract ‘marked’ MC-decay tree components: 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mus  = mc.find( 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‘ [B_s0 -&gt; (J/psi(1S) -&gt; mu+ </a:t>
            </a:r>
            <a:r>
              <a:rPr lang="en-US" sz="1800" b="1">
                <a:solidFill>
                  <a:schemeClr val="bg2"/>
                </a:solidFill>
                <a:latin typeface="Courier New" pitchFamily="49" charset="0"/>
              </a:rPr>
              <a:t>^mu-</a:t>
            </a: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) phi(1020)]cc’ )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0" y="5791200"/>
            <a:ext cx="3962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../solutions/MCTrees.py</a:t>
            </a:r>
          </a:p>
        </p:txBody>
      </p:sp>
      <p:sp>
        <p:nvSpPr>
          <p:cNvPr id="419845" name="AutoShape 5"/>
          <p:cNvSpPr>
            <a:spLocks noChangeArrowheads="1"/>
          </p:cNvSpPr>
          <p:nvPr/>
        </p:nvSpPr>
        <p:spPr bwMode="auto">
          <a:xfrm>
            <a:off x="6096000" y="1981200"/>
            <a:ext cx="2743200" cy="609600"/>
          </a:xfrm>
          <a:prstGeom prst="wedgeRoundRectCallout">
            <a:avLst>
              <a:gd name="adj1" fmla="val -99653"/>
              <a:gd name="adj2" fmla="val 47134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Container(“</a:t>
            </a: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Range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”) of </a:t>
            </a: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MCParticle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419846" name="AutoShape 6"/>
          <p:cNvSpPr>
            <a:spLocks noChangeArrowheads="1"/>
          </p:cNvSpPr>
          <p:nvPr/>
        </p:nvSpPr>
        <p:spPr bwMode="auto">
          <a:xfrm>
            <a:off x="6172200" y="3429000"/>
            <a:ext cx="2743200" cy="609600"/>
          </a:xfrm>
          <a:prstGeom prst="wedgeRoundRectCallout">
            <a:avLst>
              <a:gd name="adj1" fmla="val -50523"/>
              <a:gd name="adj2" fmla="val 14843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Container(“</a:t>
            </a: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Range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”) of </a:t>
            </a: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MCParticle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975D-CF5C-4D1F-9D39-2CDE428217C5}" type="slidenum">
              <a:rPr lang="en-US"/>
              <a:pPr/>
              <a:t>23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Add simple histos!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mu in mus 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self.plot ( MCPT( mu ) / 1000 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‘PT of muon from J/psi’ 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0 ,  10 )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2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/>
              <a:t>The default values : </a:t>
            </a: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#bins = 100, weight = 1</a:t>
            </a:r>
            <a:r>
              <a:rPr lang="en-US" sz="2200">
                <a:latin typeface="Courier New" pitchFamily="49" charset="0"/>
              </a:rPr>
              <a:t>  </a:t>
            </a:r>
          </a:p>
          <a:p>
            <a:pPr lvl="1">
              <a:lnSpc>
                <a:spcPct val="80000"/>
              </a:lnSpc>
            </a:pPr>
            <a:endParaRPr lang="en-US" sz="220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/>
              <a:t>Configuration for histograms: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gaudi.HistogramPersistency = ‘HBOOK’ 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hsvc = gaudi.service(‘HistogramPersistencySvc’)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hsvc.OutputFile = ‘myhistos.hbook’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0" y="5867400"/>
            <a:ext cx="3962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../solutions/MCTrees.py</a:t>
            </a:r>
          </a:p>
        </p:txBody>
      </p:sp>
      <p:sp>
        <p:nvSpPr>
          <p:cNvPr id="420869" name="AutoShape 5"/>
          <p:cNvSpPr>
            <a:spLocks noChangeArrowheads="1"/>
          </p:cNvSpPr>
          <p:nvPr/>
        </p:nvSpPr>
        <p:spPr bwMode="auto">
          <a:xfrm>
            <a:off x="5791200" y="2971800"/>
            <a:ext cx="1828800" cy="457200"/>
          </a:xfrm>
          <a:prstGeom prst="wedgeRoundRectCallout">
            <a:avLst>
              <a:gd name="adj1" fmla="val -78995"/>
              <a:gd name="adj2" fmla="val -107292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MCParticle</a:t>
            </a:r>
          </a:p>
        </p:txBody>
      </p:sp>
      <p:sp>
        <p:nvSpPr>
          <p:cNvPr id="420870" name="Text Box 6"/>
          <p:cNvSpPr txBox="1">
            <a:spLocks noChangeArrowheads="1"/>
          </p:cNvSpPr>
          <p:nvPr/>
        </p:nvSpPr>
        <p:spPr bwMode="auto">
          <a:xfrm>
            <a:off x="6934200" y="4343400"/>
            <a:ext cx="1905000" cy="3365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To be improved!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1544-4F2F-4042-9394-0A4425F89290}" type="slidenum">
              <a:rPr lang="en-US"/>
              <a:pPr/>
              <a:t>24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Add the simple N-Tuple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   = self.nTuple( ‘My N-Tuple’ )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zOrig = MCVXFUN( MCVZ ) 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mu in mus : </a:t>
            </a:r>
          </a:p>
          <a:p>
            <a:pPr lvl="1"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tup.column( ‘PT’, MCPT  ( mu )  )</a:t>
            </a:r>
          </a:p>
          <a:p>
            <a:pPr lvl="1"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tup.column( ‘P’ , MCP   ( mu )  )</a:t>
            </a:r>
          </a:p>
          <a:p>
            <a:pPr lvl="1"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tup.column( ‘Z’ , zOrig ( mu )  )</a:t>
            </a:r>
          </a:p>
          <a:p>
            <a:pPr lvl="1">
              <a:buFontTx/>
              <a:buNone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tup.write()</a:t>
            </a:r>
          </a:p>
          <a:p>
            <a:r>
              <a:rPr lang="en-US" sz="2400"/>
              <a:t>Configuration: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myAlg = g.algorithm( </a:t>
            </a:r>
            <a:r>
              <a:rPr lang="en-US" sz="2200" b="1">
                <a:latin typeface="Courier New" pitchFamily="49" charset="0"/>
              </a:rPr>
              <a:t>‘McTree’</a:t>
            </a: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myAlg.NTupleLUN = </a:t>
            </a:r>
            <a:r>
              <a:rPr lang="en-US" sz="2200" b="1">
                <a:solidFill>
                  <a:schemeClr val="bg2"/>
                </a:solidFill>
                <a:latin typeface="Courier New" pitchFamily="49" charset="0"/>
              </a:rPr>
              <a:t>‘MC’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ntsvc = g.service(‘NTupleSvc’)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ntsvc.Output =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[“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MC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DATAFILE=‘tuples.hbook’ TYP=‘HBOOK’ OPT=‘NEW’ ”]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152400" y="6019800"/>
            <a:ext cx="3581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../solutions/MCTrees.py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6781800" y="4419600"/>
            <a:ext cx="1981200" cy="346075"/>
          </a:xfrm>
          <a:prstGeom prst="rect">
            <a:avLst/>
          </a:prstGeom>
          <a:solidFill>
            <a:srgbClr val="FF9933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To be improved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4A4F-2F86-4580-BD33-37E356FF6F03}" type="slidenum">
              <a:rPr lang="en-US"/>
              <a:pPr/>
              <a:t>25</a:t>
            </a:fld>
            <a:endParaRPr 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Component Properties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0C0C0"/>
          </a:solidFill>
        </p:spPr>
        <p:txBody>
          <a:bodyPr/>
          <a:lstStyle/>
          <a:p>
            <a:r>
              <a:rPr lang="en-US" sz="2400"/>
              <a:t>Algorithms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alg = gaudi.algorithm(‘MyAlg’)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alg.NTupleLUN = ‘LUNIT’</a:t>
            </a:r>
          </a:p>
          <a:p>
            <a:r>
              <a:rPr lang="en-US" sz="2400"/>
              <a:t>Services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hsvc = gaudi.service(‘HistogramPersistencySvc’)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hsvc.OutputFile = ‘histo.file’</a:t>
            </a:r>
          </a:p>
          <a:p>
            <a:r>
              <a:rPr lang="en-US" sz="2400"/>
              <a:t>Tools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tool = gaudi.property(‘MyAlg.PhysDesktop’)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tool.InputLocations = [‘Phys/StdLooseKaons’]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5181600" y="1295400"/>
            <a:ext cx="36576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MyAlg.NTupleLUN = “LUNIT” ;</a:t>
            </a:r>
          </a:p>
        </p:txBody>
      </p:sp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2438400" y="2514600"/>
            <a:ext cx="64008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HistogramPersistencySvc.OutputFile = “histo.file”;</a:t>
            </a:r>
          </a:p>
        </p:txBody>
      </p:sp>
      <p:sp>
        <p:nvSpPr>
          <p:cNvPr id="422918" name="Text Box 6"/>
          <p:cNvSpPr txBox="1">
            <a:spLocks noChangeArrowheads="1"/>
          </p:cNvSpPr>
          <p:nvPr/>
        </p:nvSpPr>
        <p:spPr bwMode="auto">
          <a:xfrm>
            <a:off x="1371600" y="3733800"/>
            <a:ext cx="7467600" cy="31432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4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MyAlg.PhysDesktop.InputLocations = {“Phys/stdLooseKaons”};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1414-F803-4538-A8CF-4607C3A38FD0}" type="slidenum">
              <a:rPr lang="en-US"/>
              <a:pPr/>
              <a:t>26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Hands On    </a:t>
            </a:r>
            <a:r>
              <a:rPr lang="en-US">
                <a:latin typeface="Courier New" pitchFamily="49" charset="0"/>
              </a:rPr>
              <a:t>(III)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algorithm which gets the kaons from the decay </a:t>
            </a: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>
                <a:latin typeface="Times New Roman" pitchFamily="18" charset="0"/>
              </a:rPr>
              <a:t>J/</a:t>
            </a:r>
            <a:r>
              <a:rPr lang="en-US">
                <a:latin typeface="Symbol" pitchFamily="18" charset="2"/>
              </a:rPr>
              <a:t>y</a:t>
            </a:r>
            <a:r>
              <a:rPr lang="en-US">
                <a:latin typeface="Times New Roman" pitchFamily="18" charset="0"/>
              </a:rPr>
              <a:t> ( </a:t>
            </a:r>
            <a:r>
              <a:rPr lang="en-US">
                <a:latin typeface="Symbol" pitchFamily="18" charset="2"/>
              </a:rPr>
              <a:t>f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>
                <a:latin typeface="Times New Roman" pitchFamily="18" charset="0"/>
              </a:rPr>
              <a:t>K</a:t>
            </a:r>
            <a:r>
              <a:rPr lang="en-US" baseline="30000">
                <a:latin typeface="Times New Roman" pitchFamily="18" charset="0"/>
              </a:rPr>
              <a:t>+</a:t>
            </a:r>
            <a:r>
              <a:rPr lang="en-US">
                <a:latin typeface="Times New Roman" pitchFamily="18" charset="0"/>
              </a:rPr>
              <a:t> K</a:t>
            </a:r>
            <a:r>
              <a:rPr lang="en-US" baseline="30000">
                <a:latin typeface="Times New Roman" pitchFamily="18" charset="0"/>
              </a:rPr>
              <a:t>-</a:t>
            </a:r>
            <a:r>
              <a:rPr lang="en-US">
                <a:latin typeface="Times New Roman" pitchFamily="18" charset="0"/>
              </a:rPr>
              <a:t> ) , </a:t>
            </a:r>
            <a:r>
              <a:rPr lang="en-US"/>
              <a:t>fill histo and N-Tuple</a:t>
            </a:r>
          </a:p>
          <a:p>
            <a:pPr algn="ctr">
              <a:buFontTx/>
              <a:buNone/>
            </a:pPr>
            <a:r>
              <a:rPr lang="en-US"/>
              <a:t>Hints</a:t>
            </a:r>
          </a:p>
          <a:p>
            <a:r>
              <a:rPr lang="en-US"/>
              <a:t>One need to define input MC files for this decay</a:t>
            </a:r>
          </a:p>
          <a:p>
            <a:pPr lvl="1"/>
            <a:r>
              <a:rPr lang="en-US"/>
              <a:t> see  </a:t>
            </a:r>
            <a:r>
              <a:rPr lang="en-US" b="1">
                <a:latin typeface="Courier New" pitchFamily="49" charset="0"/>
              </a:rPr>
              <a:t>../solutions/MCTrees.py</a:t>
            </a:r>
          </a:p>
          <a:p>
            <a:r>
              <a:rPr lang="en-US"/>
              <a:t>The similar algorithm</a:t>
            </a:r>
          </a:p>
          <a:p>
            <a:pPr lvl="1"/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../solutions/MCTrees.py</a:t>
            </a:r>
          </a:p>
          <a:p>
            <a:r>
              <a:rPr lang="en-US"/>
              <a:t>The actual solution </a:t>
            </a:r>
          </a:p>
          <a:p>
            <a:pPr lvl="1"/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../solutions/HandsOn3.py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15EA-3D80-4040-A44C-AF961D9A1BA0}" type="slidenum">
              <a:rPr lang="en-US"/>
              <a:pPr/>
              <a:t>27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Go from  MC to RC  data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this moment one knows how to:</a:t>
            </a:r>
          </a:p>
          <a:p>
            <a:pPr lvl="1"/>
            <a:r>
              <a:rPr lang="en-US" dirty="0"/>
              <a:t>Deal with MC trees,  decays,  particles</a:t>
            </a:r>
          </a:p>
          <a:p>
            <a:pPr lvl="1"/>
            <a:r>
              <a:rPr lang="en-US" dirty="0"/>
              <a:t>Perform simple 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</a:rPr>
              <a:t>python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loops</a:t>
            </a:r>
          </a:p>
          <a:p>
            <a:pPr lvl="1"/>
            <a:r>
              <a:rPr lang="en-US" dirty="0"/>
              <a:t>Deal with </a:t>
            </a:r>
            <a:r>
              <a:rPr lang="en-US" dirty="0" smtClean="0"/>
              <a:t>the histograms </a:t>
            </a:r>
            <a:r>
              <a:rPr lang="en-US" dirty="0"/>
              <a:t>&amp; N-</a:t>
            </a:r>
            <a:r>
              <a:rPr lang="en-US" dirty="0" err="1"/>
              <a:t>Tuples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Some knowledge of ‘configuration’</a:t>
            </a:r>
          </a:p>
          <a:p>
            <a:pPr lvl="1"/>
            <a:endParaRPr lang="en-US" dirty="0"/>
          </a:p>
          <a:p>
            <a:r>
              <a:rPr lang="en-US" dirty="0"/>
              <a:t>For RC data  one </a:t>
            </a:r>
            <a:r>
              <a:rPr lang="en-US" dirty="0">
                <a:solidFill>
                  <a:schemeClr val="bg2"/>
                </a:solidFill>
              </a:rPr>
              <a:t>must</a:t>
            </a:r>
            <a:r>
              <a:rPr lang="en-US" dirty="0"/>
              <a:t> perform </a:t>
            </a:r>
            <a:r>
              <a:rPr lang="en-US" dirty="0">
                <a:solidFill>
                  <a:schemeClr val="bg2"/>
                </a:solidFill>
              </a:rPr>
              <a:t>non-trivial </a:t>
            </a:r>
            <a:r>
              <a:rPr lang="en-US" dirty="0"/>
              <a:t>algorithm configuration to be able to run </a:t>
            </a:r>
          </a:p>
          <a:p>
            <a:pPr lvl="1"/>
            <a:r>
              <a:rPr lang="en-US" dirty="0"/>
              <a:t>Input for RC particles (or </a:t>
            </a:r>
            <a:r>
              <a:rPr lang="en-US" dirty="0" err="1"/>
              <a:t>ParticleMaker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Dependency on ‘other’ algorithms ( </a:t>
            </a:r>
            <a:r>
              <a:rPr lang="en-US" b="1" dirty="0">
                <a:latin typeface="Courier" pitchFamily="49" charset="0"/>
              </a:rPr>
              <a:t>‘</a:t>
            </a:r>
            <a:r>
              <a:rPr lang="en-US" b="1" dirty="0" err="1">
                <a:latin typeface="Courier New" pitchFamily="49" charset="0"/>
              </a:rPr>
              <a:t>PreLoad</a:t>
            </a:r>
            <a:r>
              <a:rPr lang="en-US" b="1" dirty="0">
                <a:latin typeface="Courier" pitchFamily="49" charset="0"/>
              </a:rPr>
              <a:t>’</a:t>
            </a:r>
            <a:r>
              <a:rPr lang="en-US" dirty="0"/>
              <a:t> 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C7CB-462C-4717-9764-D003EAC533A5}" type="slidenum">
              <a:rPr lang="en-US"/>
              <a:pPr/>
              <a:t>28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Algorithm configuration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desktop =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gaudi.property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(‘</a:t>
            </a:r>
            <a:r>
              <a:rPr lang="en-US" sz="2400" b="1" dirty="0" err="1">
                <a:solidFill>
                  <a:schemeClr val="bg2"/>
                </a:solidFill>
                <a:latin typeface="Courier New" pitchFamily="49" charset="0"/>
              </a:rPr>
              <a:t>MyAlg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.PhysDesktop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’)</a:t>
            </a:r>
          </a:p>
          <a:p>
            <a:pPr>
              <a:buFontTx/>
              <a:buNone/>
            </a:pP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desktop.InputLocations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= [“Phys/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StdLooseKaons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 ]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 </a:t>
            </a:r>
          </a:p>
          <a:p>
            <a:pPr>
              <a:buFontTx/>
              <a:buNone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" pitchFamily="49" charset="0"/>
            </a:endParaRPr>
          </a:p>
          <a:p>
            <a:pPr>
              <a:buFontTx/>
              <a:buNone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" pitchFamily="49" charset="0"/>
            </a:endParaRPr>
          </a:p>
          <a:p>
            <a:r>
              <a:rPr lang="en-US" sz="2400" b="1" dirty="0">
                <a:latin typeface="Courier" pitchFamily="49" charset="0"/>
              </a:rPr>
              <a:t> </a:t>
            </a:r>
            <a:r>
              <a:rPr lang="en-US" sz="2400" b="1" dirty="0"/>
              <a:t>Similar semantic in configuration ( </a:t>
            </a:r>
            <a:r>
              <a:rPr lang="en-US" sz="2400" b="1" dirty="0">
                <a:latin typeface="Courier" pitchFamily="49" charset="0"/>
              </a:rPr>
              <a:t>‘*’.opts</a:t>
            </a:r>
            <a:r>
              <a:rPr lang="en-US" sz="2400" b="1" dirty="0"/>
              <a:t> ) files:</a:t>
            </a:r>
            <a:r>
              <a:rPr lang="en-US" sz="2400" b="1" dirty="0">
                <a:latin typeface="Courier" pitchFamily="49" charset="0"/>
              </a:rPr>
              <a:t> </a:t>
            </a:r>
          </a:p>
          <a:p>
            <a:pPr lvl="1">
              <a:buFontTx/>
              <a:buNone/>
            </a:pP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MyAlg.PhysDesktop.InputLocations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={“Phys/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StdLooseKaons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”} ;</a:t>
            </a:r>
          </a:p>
          <a:p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228600" y="5867400"/>
            <a:ext cx="3581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../solutions/RCSelect.py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968-60A8-46EE-9A51-8333DD383C99}" type="slidenum">
              <a:rPr lang="en-US"/>
              <a:pPr/>
              <a:t>29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</a:t>
            </a:r>
            <a:r>
              <a:rPr lang="en-US">
                <a:latin typeface="Courier New" pitchFamily="49" charset="0"/>
              </a:rPr>
              <a:t>select/loop </a:t>
            </a:r>
            <a:r>
              <a:rPr lang="en-US"/>
              <a:t>statements 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muons = self.select ( ‘</a:t>
            </a: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mu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 , 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( ‘mu+’== ABSID ) &amp; ( PT &gt; (1*GeV) ) )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kaons = self.select ( ‘</a:t>
            </a:r>
            <a:r>
              <a:rPr lang="en-US" sz="2400" b="1">
                <a:solidFill>
                  <a:srgbClr val="FF3300"/>
                </a:solidFill>
                <a:latin typeface="Courier New" pitchFamily="49" charset="0"/>
              </a:rPr>
              <a:t>K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 , 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( ‘K+’== ABSID ) &amp; ( PIDK &gt; 0 )  )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Loops:</a:t>
            </a:r>
          </a:p>
          <a:p>
            <a:pPr lvl="1">
              <a:buFontTx/>
              <a:buNone/>
            </a:pPr>
            <a:r>
              <a:rPr lang="en-US"/>
              <a:t> </a:t>
            </a: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psis=self.loop( ‘</a:t>
            </a:r>
            <a:r>
              <a:rPr lang="en-US" sz="2200" b="1">
                <a:solidFill>
                  <a:schemeClr val="bg2"/>
                </a:solidFill>
                <a:latin typeface="Courier New" pitchFamily="49" charset="0"/>
              </a:rPr>
              <a:t>mu mu</a:t>
            </a: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’, ‘J/psi(1S)’)</a:t>
            </a:r>
          </a:p>
          <a:p>
            <a:pPr lvl="1"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phis=self.loop( ‘</a:t>
            </a:r>
            <a:r>
              <a:rPr lang="en-US" sz="2200" b="1">
                <a:solidFill>
                  <a:srgbClr val="FF3300"/>
                </a:solidFill>
                <a:latin typeface="Courier New" pitchFamily="49" charset="0"/>
              </a:rPr>
              <a:t>K K</a:t>
            </a: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 ,  ‘phi(1020’)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152400" y="5791200"/>
            <a:ext cx="3581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../solutions/RCSelect.py</a:t>
            </a: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6248400" y="1371600"/>
            <a:ext cx="2590800" cy="2873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LUG, Tab. 13.2, p.62-77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269-CE88-4A6C-AD04-1993EA10A68D}" type="slidenum">
              <a:rPr lang="en-US"/>
              <a:pPr/>
              <a:t>3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Environment (I)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Courier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Bender </a:t>
            </a:r>
            <a:r>
              <a:rPr lang="en-US" sz="2400" b="1" dirty="0" smtClean="0">
                <a:latin typeface="Courier New" pitchFamily="49" charset="0"/>
              </a:rPr>
              <a:t>v7r0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 The </a:t>
            </a:r>
            <a:r>
              <a:rPr lang="en-US" sz="2200" dirty="0" err="1"/>
              <a:t>lastest</a:t>
            </a:r>
            <a:r>
              <a:rPr lang="en-US" sz="2200" dirty="0"/>
              <a:t> DC06 release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 based on </a:t>
            </a:r>
            <a:r>
              <a:rPr lang="en-US" sz="2200" b="1" dirty="0" err="1">
                <a:latin typeface="Courier New" pitchFamily="49" charset="0"/>
              </a:rPr>
              <a:t>DaVinci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v19r1,Phys v6r2</a:t>
            </a:r>
            <a:r>
              <a:rPr lang="en-US" sz="2200" dirty="0" smtClean="0"/>
              <a:t>   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400" dirty="0"/>
              <a:t> The package </a:t>
            </a:r>
            <a:r>
              <a:rPr lang="en-US" sz="2400" b="1" dirty="0">
                <a:latin typeface="Courier New" pitchFamily="49" charset="0"/>
              </a:rPr>
              <a:t>Tutorial/</a:t>
            </a:r>
            <a:r>
              <a:rPr lang="en-US" sz="2400" b="1" dirty="0" err="1">
                <a:latin typeface="Courier New" pitchFamily="49" charset="0"/>
              </a:rPr>
              <a:t>BenderTutor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v7r0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 Only few essential features of </a:t>
            </a:r>
            <a:r>
              <a:rPr lang="en-US" sz="2400" b="1" dirty="0">
                <a:latin typeface="Courier New" pitchFamily="49" charset="0"/>
              </a:rPr>
              <a:t>Bender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Out of Tutorial scope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visualization of histograms, </a:t>
            </a:r>
            <a:r>
              <a:rPr lang="en-US" sz="2000" dirty="0" err="1"/>
              <a:t>Panoramix</a:t>
            </a:r>
            <a:r>
              <a:rPr lang="en-US" sz="2000" dirty="0"/>
              <a:t>, Root, etc..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visualization of  event and detector data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CMT-</a:t>
            </a:r>
            <a:r>
              <a:rPr lang="en-US" sz="2000" dirty="0"/>
              <a:t>free mode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batch jobs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b="1" dirty="0" err="1">
                <a:latin typeface="Courier New" pitchFamily="49" charset="0"/>
              </a:rPr>
              <a:t>Bender&amp;GRID</a:t>
            </a:r>
            <a:r>
              <a:rPr lang="en-US" sz="2000" b="1" dirty="0">
                <a:latin typeface="Courier New" pitchFamily="49" charset="0"/>
              </a:rPr>
              <a:t>     </a:t>
            </a:r>
          </a:p>
          <a:p>
            <a:pPr lvl="3">
              <a:lnSpc>
                <a:spcPct val="90000"/>
              </a:lnSpc>
            </a:pPr>
            <a:r>
              <a:rPr lang="en-US" sz="1800" b="1" dirty="0" err="1">
                <a:latin typeface="Courier New" pitchFamily="49" charset="0"/>
              </a:rPr>
              <a:t>Bender&amp;DIRAC</a:t>
            </a:r>
            <a:r>
              <a:rPr lang="en-US" sz="1800" b="1" dirty="0">
                <a:latin typeface="Courier New" pitchFamily="49" charset="0"/>
              </a:rPr>
              <a:t>       </a:t>
            </a:r>
            <a:r>
              <a:rPr lang="en-US" sz="1800" dirty="0"/>
              <a:t>by </a:t>
            </a:r>
            <a:r>
              <a:rPr lang="en-US" sz="1800" dirty="0">
                <a:hlinkClick r:id="rId3"/>
              </a:rPr>
              <a:t>Ying </a:t>
            </a:r>
            <a:r>
              <a:rPr lang="en-US" sz="1800" dirty="0" err="1">
                <a:hlinkClick r:id="rId3"/>
              </a:rPr>
              <a:t>Ying</a:t>
            </a:r>
            <a:r>
              <a:rPr lang="en-US" sz="1800" dirty="0">
                <a:hlinkClick r:id="rId3"/>
              </a:rPr>
              <a:t> Li</a:t>
            </a:r>
            <a:r>
              <a:rPr lang="en-US" sz="1800" b="1" dirty="0">
                <a:hlinkClick r:id="rId3"/>
              </a:rPr>
              <a:t> </a:t>
            </a:r>
          </a:p>
          <a:p>
            <a:pPr lvl="3">
              <a:lnSpc>
                <a:spcPct val="90000"/>
              </a:lnSpc>
            </a:pPr>
            <a:r>
              <a:rPr lang="en-US" sz="1800" b="1" dirty="0" err="1" smtClean="0">
                <a:latin typeface="Courier New" pitchFamily="49" charset="0"/>
              </a:rPr>
              <a:t>Bender&amp;GANGA</a:t>
            </a:r>
            <a:r>
              <a:rPr lang="en-US" sz="1800" b="1" dirty="0" smtClean="0">
                <a:latin typeface="Courier New" pitchFamily="49" charset="0"/>
              </a:rPr>
              <a:t>       </a:t>
            </a:r>
            <a:r>
              <a:rPr lang="en-US" sz="1800" dirty="0" smtClean="0"/>
              <a:t>by </a:t>
            </a:r>
            <a:r>
              <a:rPr lang="en-US" sz="1800" dirty="0">
                <a:hlinkClick r:id="rId4"/>
              </a:rPr>
              <a:t>Karol </a:t>
            </a:r>
            <a:r>
              <a:rPr lang="en-US" sz="1800" dirty="0" err="1">
                <a:hlinkClick r:id="rId4"/>
              </a:rPr>
              <a:t>Hennesy</a:t>
            </a:r>
            <a:endParaRPr lang="en-US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950D-A2C1-437D-B394-0C7242F7C29C}" type="slidenum">
              <a:rPr lang="en-US"/>
              <a:pPr/>
              <a:t>30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Inside the loops (I)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dmcut = ADMASS(‘J/psi(1S)’) &lt; 50 </a:t>
            </a:r>
          </a:p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psi in psis :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2500 &lt; psi.mass(1,2) &lt;3500 : continue 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0 == SUMQ( psi )      : continue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0 &lt;= VCHI2( psi ) &lt; 49 : continue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self.plot ( M(psi)/1000 ,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“ di-muon invariant mass” , 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2.5 , 3.5 ) 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dmcut( psi ) : continue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psi.save(‘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psi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’)</a:t>
            </a:r>
          </a:p>
          <a:p>
            <a:pPr lvl="1">
              <a:buFontTx/>
              <a:buNone/>
            </a:pP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psis = self.selected(‘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psi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’)</a:t>
            </a:r>
          </a:p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 ‘# of selected J/psi candidates:‘, psis.size()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  </a:t>
            </a:r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228600" y="6019800"/>
            <a:ext cx="3581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../solutions/RCSelect.py</a:t>
            </a:r>
          </a:p>
        </p:txBody>
      </p:sp>
      <p:sp>
        <p:nvSpPr>
          <p:cNvPr id="430085" name="AutoShape 5"/>
          <p:cNvSpPr>
            <a:spLocks noChangeArrowheads="1"/>
          </p:cNvSpPr>
          <p:nvPr/>
        </p:nvSpPr>
        <p:spPr bwMode="auto">
          <a:xfrm>
            <a:off x="6934200" y="4114800"/>
            <a:ext cx="1905000" cy="304800"/>
          </a:xfrm>
          <a:prstGeom prst="wedgeRoundRectCallout">
            <a:avLst>
              <a:gd name="adj1" fmla="val -115083"/>
              <a:gd name="adj2" fmla="val 41148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|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M|&lt;50 MeV/c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430086" name="AutoShape 6"/>
          <p:cNvSpPr>
            <a:spLocks noChangeArrowheads="1"/>
          </p:cNvSpPr>
          <p:nvPr/>
        </p:nvSpPr>
        <p:spPr bwMode="auto">
          <a:xfrm>
            <a:off x="7848600" y="2286000"/>
            <a:ext cx="990600" cy="304800"/>
          </a:xfrm>
          <a:prstGeom prst="wedgeRoundRectCallout">
            <a:avLst>
              <a:gd name="adj1" fmla="val -149838"/>
              <a:gd name="adj2" fmla="val 20833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 = 0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430087" name="AutoShape 7"/>
          <p:cNvSpPr>
            <a:spLocks noChangeArrowheads="1"/>
          </p:cNvSpPr>
          <p:nvPr/>
        </p:nvSpPr>
        <p:spPr bwMode="auto">
          <a:xfrm>
            <a:off x="7620000" y="2667000"/>
            <a:ext cx="1295400" cy="381000"/>
          </a:xfrm>
          <a:prstGeom prst="wedgeRoundRectCallout">
            <a:avLst>
              <a:gd name="adj1" fmla="val -100366"/>
              <a:gd name="adj2" fmla="val 16667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VX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&lt; 49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9876-2793-4A3C-B32D-B22EEFE3FB51}" type="slidenum">
              <a:rPr lang="en-US"/>
              <a:pPr/>
              <a:t>31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Inside the loops (II)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dmcut = ADMASS(‘phi(1020’) &lt; 12 </a:t>
            </a:r>
          </a:p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phi in phis :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phi.mass(1,2) &lt; 1050   : continue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0 == SUMQ( phi )       : continue 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0 &lt;= VCHI2( phi ) &lt; 49 : continue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self.plot ( M( phi ) / 1000 ,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“ di-kaon invariant mass” ,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1.0 , 1.050 ) 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dmcut( phi ) : continue 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phi.save(‘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phi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’)</a:t>
            </a:r>
          </a:p>
          <a:p>
            <a:pPr lvl="1">
              <a:buFontTx/>
              <a:buNone/>
            </a:pP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phis = self.selected(‘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phi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’)</a:t>
            </a:r>
          </a:p>
          <a:p>
            <a:pPr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 ‘# of selected phi candidates:‘, phis.size()  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152400" y="6019800"/>
            <a:ext cx="3581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../solutions/RCSelect.py</a:t>
            </a:r>
          </a:p>
        </p:txBody>
      </p:sp>
      <p:sp>
        <p:nvSpPr>
          <p:cNvPr id="431109" name="AutoShape 5"/>
          <p:cNvSpPr>
            <a:spLocks noChangeArrowheads="1"/>
          </p:cNvSpPr>
          <p:nvPr/>
        </p:nvSpPr>
        <p:spPr bwMode="auto">
          <a:xfrm>
            <a:off x="7848600" y="2286000"/>
            <a:ext cx="990600" cy="304800"/>
          </a:xfrm>
          <a:prstGeom prst="wedgeRoundRectCallout">
            <a:avLst>
              <a:gd name="adj1" fmla="val -134778"/>
              <a:gd name="adj2" fmla="val 32292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 = 0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431110" name="AutoShape 6"/>
          <p:cNvSpPr>
            <a:spLocks noChangeArrowheads="1"/>
          </p:cNvSpPr>
          <p:nvPr/>
        </p:nvSpPr>
        <p:spPr bwMode="auto">
          <a:xfrm>
            <a:off x="6934200" y="4114800"/>
            <a:ext cx="1905000" cy="304800"/>
          </a:xfrm>
          <a:prstGeom prst="wedgeRoundRectCallout">
            <a:avLst>
              <a:gd name="adj1" fmla="val -115083"/>
              <a:gd name="adj2" fmla="val 41148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|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M|&lt;12 MeV/c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431111" name="AutoShape 7"/>
          <p:cNvSpPr>
            <a:spLocks noChangeArrowheads="1"/>
          </p:cNvSpPr>
          <p:nvPr/>
        </p:nvSpPr>
        <p:spPr bwMode="auto">
          <a:xfrm>
            <a:off x="7543800" y="2743200"/>
            <a:ext cx="1295400" cy="381000"/>
          </a:xfrm>
          <a:prstGeom prst="wedgeRoundRectCallout">
            <a:avLst>
              <a:gd name="adj1" fmla="val -89949"/>
              <a:gd name="adj2" fmla="val -10000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VX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&lt; 49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B5D0-65DD-435A-8CE0-60BB2E56C109}" type="slidenum">
              <a:rPr lang="en-US"/>
              <a:pPr/>
              <a:t>32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Inside the loops (III)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dmcut = ADMASS(‘B_s0’ ) &lt;  100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bs = self.loop ( ‘</a:t>
            </a:r>
            <a:r>
              <a:rPr lang="en-US" sz="2000" b="1">
                <a:solidFill>
                  <a:srgbClr val="FF3300"/>
                </a:solidFill>
                <a:latin typeface="Courier New" pitchFamily="49" charset="0"/>
              </a:rPr>
              <a:t>psi phi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 , ‘B_s0’ 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B in bs 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4500 &lt; B.mass(1,2) &lt; 6500 : continue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0 &lt;= VCHI2( B ) &lt; 49 : continue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self.plot ( M( B ) / GeV 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“ J/psi phi invariant mass” ,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5.0 , 6.0 )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if not dmcut( B ) : continue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B.save(‘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Bs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Bs = self.selected(‘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</a:rPr>
              <a:t>Bs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’)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print ‘# of selected Bs candidates:‘, Bs.size()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if not Bs.empty() : self.setFilterPassed ( TRUE )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   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152400" y="6019800"/>
            <a:ext cx="3581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../solutions/RCSelect.py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7A0C-45F2-464A-B8EE-92C339075AF3}" type="slidenum">
              <a:rPr lang="en-US"/>
              <a:pPr/>
              <a:t>33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last step: MC-truth match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simplest case: check if RC particle originates from the certain MC-(sub)tree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The most frequent case</a:t>
            </a:r>
          </a:p>
          <a:p>
            <a:pPr lvl="2">
              <a:lnSpc>
                <a:spcPct val="90000"/>
              </a:lnSpc>
            </a:pPr>
            <a:r>
              <a:rPr lang="en-US"/>
              <a:t>Check for efficiencies</a:t>
            </a:r>
          </a:p>
          <a:p>
            <a:pPr lvl="2">
              <a:lnSpc>
                <a:spcPct val="90000"/>
              </a:lnSpc>
            </a:pPr>
            <a:r>
              <a:rPr lang="en-US"/>
              <a:t>Resolution</a:t>
            </a:r>
          </a:p>
          <a:p>
            <a:pPr>
              <a:lnSpc>
                <a:spcPct val="90000"/>
              </a:lnSpc>
            </a:pPr>
            <a:r>
              <a:rPr lang="en-US"/>
              <a:t>The opposite task: what MC particle “corresponds” to RC particle 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 similar   ( </a:t>
            </a:r>
            <a:r>
              <a:rPr lang="en-US" sz="2800" b="1">
                <a:latin typeface="Courier New" pitchFamily="49" charset="0"/>
              </a:rPr>
              <a:t>MCTRUTH 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→</a:t>
            </a:r>
            <a:r>
              <a:rPr lang="en-US" sz="2800" b="1">
                <a:latin typeface="Courier New" pitchFamily="49" charset="0"/>
              </a:rPr>
              <a:t> RCTRUTH</a:t>
            </a:r>
            <a:r>
              <a:rPr lang="en-US" sz="2800"/>
              <a:t> ) 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bg2"/>
                </a:solidFill>
                <a:latin typeface="Times New Roman" pitchFamily="18" charset="0"/>
              </a:rPr>
              <a:t> NB</a:t>
            </a:r>
            <a:r>
              <a:rPr lang="en-US">
                <a:solidFill>
                  <a:schemeClr val="bg2"/>
                </a:solidFill>
              </a:rPr>
              <a:t>: </a:t>
            </a:r>
            <a:r>
              <a:rPr lang="en-US" b="1">
                <a:solidFill>
                  <a:schemeClr val="bg2"/>
                </a:solidFill>
                <a:latin typeface="Courier" pitchFamily="49" charset="0"/>
              </a:rPr>
              <a:t>LoKi</a:t>
            </a:r>
            <a:r>
              <a:rPr lang="en-US">
                <a:solidFill>
                  <a:schemeClr val="bg2"/>
                </a:solidFill>
              </a:rPr>
              <a:t> (and </a:t>
            </a:r>
            <a:r>
              <a:rPr lang="en-US" b="1">
                <a:solidFill>
                  <a:schemeClr val="bg2"/>
                </a:solidFill>
                <a:latin typeface="Courier" pitchFamily="49" charset="0"/>
              </a:rPr>
              <a:t>Bender</a:t>
            </a:r>
            <a:r>
              <a:rPr lang="en-US">
                <a:solidFill>
                  <a:schemeClr val="bg2"/>
                </a:solidFill>
              </a:rPr>
              <a:t>) uses </a:t>
            </a:r>
            <a:r>
              <a:rPr lang="en-US" u="sng">
                <a:solidFill>
                  <a:schemeClr val="bg2"/>
                </a:solidFill>
              </a:rPr>
              <a:t>own</a:t>
            </a:r>
            <a:r>
              <a:rPr lang="en-US">
                <a:solidFill>
                  <a:schemeClr val="bg2"/>
                </a:solidFill>
              </a:rPr>
              <a:t> concept of MC “loose” matching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  </a:t>
            </a:r>
            <a:r>
              <a:rPr lang="en-US" sz="2800">
                <a:latin typeface="Times New Roman" pitchFamily="18" charset="0"/>
              </a:rPr>
              <a:t>LUG, chapter 15</a:t>
            </a:r>
            <a:r>
              <a:rPr lang="en-US" sz="2800"/>
              <a:t> </a:t>
            </a:r>
            <a:endParaRPr lang="en-US" sz="1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E15F-1661-4324-9A86-D9C80CB57BE7}" type="slidenum">
              <a:rPr lang="en-US"/>
              <a:pPr/>
              <a:t>34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MC-truth match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finder = self.mctruth(‘some name’)</a:t>
            </a:r>
          </a:p>
          <a:p>
            <a:r>
              <a:rPr lang="en-US" sz="2400"/>
              <a:t>Select MC-particles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mcBs  = finder.find( 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‘             [B_s0 -&gt; (J/psi(1S) -&gt; mu+ mu-) phi(1020)]cc ’ )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mcPhi = finder.find(  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‘ </a:t>
            </a:r>
            <a:r>
              <a:rPr lang="en-US" sz="1600" b="1">
                <a:solidFill>
                  <a:schemeClr val="bg2"/>
                </a:solidFill>
                <a:latin typeface="Courier New" pitchFamily="49" charset="0"/>
              </a:rPr>
              <a:t>phi(1020) :</a:t>
            </a: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[B_s0 -&gt; (J/psi(1S) -&gt; mu+ mu-) phi(1020)]cc ’ )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mcPsi = finder.find(  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‘ </a:t>
            </a:r>
            <a:r>
              <a:rPr lang="en-US" sz="1600" b="1">
                <a:solidFill>
                  <a:schemeClr val="bg2"/>
                </a:solidFill>
                <a:latin typeface="Courier New" pitchFamily="49" charset="0"/>
              </a:rPr>
              <a:t>J/psi(1S) :</a:t>
            </a: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[B_s0 -&gt; (J/psi(1S) -&gt; mu+ mu-) phi(1020)]cc ’ )</a:t>
            </a:r>
          </a:p>
          <a:p>
            <a:r>
              <a:rPr lang="en-US" sz="2400"/>
              <a:t> Prepare ‘MC-Truth cuts’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match    = self.mcTruth(‘some name’) 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mcCutBs  = MCTRUTH ( match , mcBs  )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mcCutPhi = MCTRUTH ( match , mcPhi )</a:t>
            </a:r>
          </a:p>
          <a:p>
            <a:pPr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mcCutPsi = MCTRUTH ( match , mcPsi ) 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152400" y="5943600"/>
            <a:ext cx="35814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../solutions/RCMCSelect.py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E23-9887-41AF-BC56-E95EE3E35855}" type="slidenum">
              <a:rPr lang="en-US"/>
              <a:pPr/>
              <a:t>35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last step: MC-truth match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psi in psis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if not mcCutPsi ( psi ) : continue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phi in phis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if not mcCutPhi ( phi ) : continue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B in bs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if not mcCutBs ( B ) :continue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	…</a:t>
            </a:r>
          </a:p>
          <a:p>
            <a:pPr>
              <a:lnSpc>
                <a:spcPct val="80000"/>
              </a:lnSpc>
            </a:pPr>
            <a:r>
              <a:rPr lang="en-US" b="1"/>
              <a:t>Alternatively :</a:t>
            </a:r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for B in bs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psi = B(1)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phi = B(2)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…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tup.column ( ‘mcpsi’ , mcCutPsi( psi )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tup.column ( ‘mcphi’ , mcCutPhi( phi )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	tup.column ( ‘mc’    , mcCutBs ( B ) 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tup.write()     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5715000" y="2286000"/>
            <a:ext cx="3200400" cy="31432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4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../solutions/RCMCSelect.py</a:t>
            </a:r>
          </a:p>
        </p:txBody>
      </p:sp>
      <p:sp>
        <p:nvSpPr>
          <p:cNvPr id="435205" name="AutoShape 5"/>
          <p:cNvSpPr>
            <a:spLocks/>
          </p:cNvSpPr>
          <p:nvPr/>
        </p:nvSpPr>
        <p:spPr bwMode="auto">
          <a:xfrm>
            <a:off x="5181600" y="1295400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1560-AF25-41CF-996A-EBC077972D64}" type="slidenum">
              <a:rPr lang="en-US"/>
              <a:pPr/>
              <a:t>36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Hands On    (IV)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Simple algorithm which selects kaons, plot di-kaon invariant mass with and without MC-truth flags with different </a:t>
            </a:r>
            <a:r>
              <a:rPr lang="en-US" sz="2400" b="1">
                <a:latin typeface="Courier" pitchFamily="49" charset="0"/>
              </a:rPr>
              <a:t>PIDK</a:t>
            </a:r>
            <a:r>
              <a:rPr lang="en-US" sz="2400"/>
              <a:t> ( </a:t>
            </a:r>
            <a:r>
              <a:rPr lang="en-US" sz="2400">
                <a:latin typeface="Times New Roman" pitchFamily="18" charset="0"/>
              </a:rPr>
              <a:t>=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 baseline="-25000">
                <a:latin typeface="Times New Roman" pitchFamily="18" charset="0"/>
              </a:rPr>
              <a:t>LL</a:t>
            </a:r>
            <a:r>
              <a:rPr lang="en-US" sz="2400">
                <a:latin typeface="Times New Roman" pitchFamily="18" charset="0"/>
              </a:rPr>
              <a:t>(K-</a:t>
            </a:r>
            <a:r>
              <a:rPr lang="en-US" sz="2400">
                <a:latin typeface="Symbol" pitchFamily="18" charset="2"/>
              </a:rPr>
              <a:t>p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en-US" sz="2400"/>
              <a:t> ) values (&amp; fill N-Tuple with such information)</a:t>
            </a:r>
          </a:p>
          <a:p>
            <a:pPr algn="ctr">
              <a:buFontTx/>
              <a:buNone/>
            </a:pPr>
            <a:r>
              <a:rPr lang="en-US" sz="2400"/>
              <a:t>Hints</a:t>
            </a:r>
          </a:p>
          <a:p>
            <a:r>
              <a:rPr lang="en-US" sz="2400"/>
              <a:t>The relevant functions/cuts </a:t>
            </a:r>
          </a:p>
          <a:p>
            <a:pPr lvl="1"/>
            <a:r>
              <a:rPr lang="en-US" sz="2200"/>
              <a:t> </a:t>
            </a:r>
            <a:r>
              <a:rPr lang="en-US" sz="2200" b="1">
                <a:latin typeface="Courier New" pitchFamily="49" charset="0"/>
              </a:rPr>
              <a:t>PIDK, MCTRUTH</a:t>
            </a:r>
          </a:p>
          <a:p>
            <a:r>
              <a:rPr lang="en-US" sz="2400"/>
              <a:t>The analogous algorithm </a:t>
            </a:r>
          </a:p>
          <a:p>
            <a:pPr lvl="1"/>
            <a:r>
              <a:rPr lang="en-US" sz="2200" b="1">
                <a:latin typeface="Courier New" pitchFamily="49" charset="0"/>
              </a:rPr>
              <a:t>../solutions/RCMCSelect.py</a:t>
            </a:r>
          </a:p>
          <a:p>
            <a:r>
              <a:rPr lang="en-US" sz="2400"/>
              <a:t>The actual solution</a:t>
            </a:r>
          </a:p>
          <a:p>
            <a:pPr lvl="1"/>
            <a:r>
              <a:rPr lang="en-US" sz="2200" b="1">
                <a:latin typeface="Courier New" pitchFamily="49" charset="0"/>
              </a:rPr>
              <a:t>../solutions/HandsOn4.py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2611-8A53-49F1-87B2-8F1D2E57B21B}" type="slidenum">
              <a:rPr lang="en-US"/>
              <a:pPr/>
              <a:t>37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information</a:t>
            </a:r>
            <a:endParaRPr lang="ru-RU" dirty="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000" dirty="0" smtClean="0">
                <a:hlinkClick r:id="rId3"/>
              </a:rPr>
              <a:t>Bender Pages 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  <a:hlinkClick r:id="rId4"/>
              </a:rPr>
              <a:t>Bender</a:t>
            </a:r>
            <a:r>
              <a:rPr lang="en-US" sz="2000" dirty="0" smtClean="0">
                <a:hlinkClick r:id="rId4"/>
              </a:rPr>
              <a:t> </a:t>
            </a:r>
            <a:r>
              <a:rPr lang="en-US" sz="2000" dirty="0">
                <a:hlinkClick r:id="rId4"/>
              </a:rPr>
              <a:t>pages </a:t>
            </a:r>
            <a:r>
              <a:rPr lang="en-US" sz="2000" dirty="0"/>
              <a:t>by  </a:t>
            </a:r>
            <a:r>
              <a:rPr lang="en-US" sz="2000" i="1" dirty="0">
                <a:hlinkClick r:id="rId5"/>
              </a:rPr>
              <a:t>Lena Mayatskaya</a:t>
            </a:r>
            <a:endParaRPr lang="en-US" sz="2000" i="1" dirty="0"/>
          </a:p>
          <a:p>
            <a:pPr>
              <a:lnSpc>
                <a:spcPct val="90000"/>
              </a:lnSpc>
            </a:pPr>
            <a:r>
              <a:rPr lang="en-US" sz="2000" dirty="0"/>
              <a:t>  </a:t>
            </a:r>
            <a:r>
              <a:rPr lang="en-US" sz="2000" b="1" dirty="0">
                <a:latin typeface="Courier New" pitchFamily="49" charset="0"/>
                <a:hlinkClick r:id="rId6"/>
              </a:rPr>
              <a:t>Bender</a:t>
            </a:r>
            <a:r>
              <a:rPr lang="en-US" sz="2000" dirty="0">
                <a:hlinkClick r:id="rId6"/>
              </a:rPr>
              <a:t> mailing </a:t>
            </a:r>
            <a:r>
              <a:rPr lang="en-US" sz="2000" dirty="0" smtClean="0">
                <a:hlinkClick r:id="rId6"/>
              </a:rPr>
              <a:t>list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7"/>
              </a:rPr>
              <a:t>Bender Savannah portal </a:t>
            </a:r>
            <a:r>
              <a:rPr lang="en-US" sz="2000" dirty="0" smtClean="0"/>
              <a:t> ( </a:t>
            </a:r>
            <a:r>
              <a:rPr lang="en-US" sz="2000" dirty="0" smtClean="0">
                <a:hlinkClick r:id="rId8"/>
              </a:rPr>
              <a:t>news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9"/>
              </a:rPr>
              <a:t>bugs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10"/>
              </a:rPr>
              <a:t>tasks</a:t>
            </a:r>
            <a:r>
              <a:rPr lang="en-US" sz="2000" dirty="0" smtClean="0"/>
              <a:t>, …)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  </a:t>
            </a:r>
            <a:r>
              <a:rPr lang="en-US" sz="2000" b="1" dirty="0">
                <a:latin typeface="Courier New" pitchFamily="49" charset="0"/>
              </a:rPr>
              <a:t>Bender Hyper News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 n</a:t>
            </a:r>
            <a:r>
              <a:rPr lang="en-US" sz="2000" dirty="0"/>
              <a:t>o link:  to be launched soon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  </a:t>
            </a:r>
            <a:r>
              <a:rPr lang="en-US" sz="2000" b="1" dirty="0">
                <a:latin typeface="Courier New" pitchFamily="49" charset="0"/>
              </a:rPr>
              <a:t>Bender User Guide and Manual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 n</a:t>
            </a:r>
            <a:r>
              <a:rPr lang="en-US" sz="2000" dirty="0"/>
              <a:t>o link: still in the bottle of inc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Bender </a:t>
            </a:r>
            <a:r>
              <a:rPr lang="en-US" sz="2000" dirty="0"/>
              <a:t>Examples </a:t>
            </a:r>
            <a:r>
              <a:rPr lang="en-US" sz="2000" dirty="0" smtClean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</a:t>
            </a:r>
            <a:r>
              <a:rPr lang="en-US" sz="1800" dirty="0" smtClean="0"/>
              <a:t>ncluding nice scripts from  </a:t>
            </a:r>
            <a:r>
              <a:rPr lang="en-US" sz="1800" i="1" dirty="0" smtClean="0">
                <a:hlinkClick r:id="rId11"/>
              </a:rPr>
              <a:t>Diego</a:t>
            </a:r>
            <a:r>
              <a:rPr lang="en-US" sz="1800" dirty="0" smtClean="0"/>
              <a:t> 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1800" dirty="0" smtClean="0">
                <a:latin typeface="Symbol" pitchFamily="18" charset="2"/>
                <a:cs typeface="Times New Roman" pitchFamily="18" charset="0"/>
              </a:rPr>
              <a:t>mm</a:t>
            </a:r>
            <a:r>
              <a:rPr lang="en-US" sz="1800" dirty="0" smtClean="0"/>
              <a:t> background studies</a:t>
            </a:r>
            <a:endParaRPr lang="en-US" sz="1800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getpack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Ex/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BenderExample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v7r0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“Bender-helpdesk@lhcb.cern.ch</a:t>
            </a:r>
            <a:r>
              <a:rPr lang="en-US" sz="2400" b="1" dirty="0">
                <a:latin typeface="Courier New" pitchFamily="49" charset="0"/>
              </a:rPr>
              <a:t>”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hlinkClick r:id="rId12"/>
              </a:rPr>
              <a:t> </a:t>
            </a:r>
            <a:r>
              <a:rPr lang="en-US" sz="1800" b="1" dirty="0" smtClean="0">
                <a:latin typeface="Courier New" pitchFamily="49" charset="0"/>
                <a:hlinkClick r:id="rId12"/>
              </a:rPr>
              <a:t>1-R-010</a:t>
            </a:r>
            <a:r>
              <a:rPr lang="en-US" sz="1800" dirty="0" smtClean="0">
                <a:hlinkClick r:id="rId12"/>
              </a:rPr>
              <a:t> </a:t>
            </a:r>
            <a:r>
              <a:rPr lang="en-US" sz="1800" dirty="0">
                <a:hlinkClick r:id="rId12"/>
              </a:rPr>
              <a:t>at CERN 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 </a:t>
            </a:r>
            <a:r>
              <a:rPr lang="en-US" sz="1800" b="1" dirty="0" smtClean="0">
                <a:latin typeface="Courier New" pitchFamily="49" charset="0"/>
              </a:rPr>
              <a:t>+</a:t>
            </a:r>
            <a:r>
              <a:rPr lang="en-US" sz="1800" b="1" dirty="0">
                <a:latin typeface="Courier New" pitchFamily="49" charset="0"/>
              </a:rPr>
              <a:t>41 (0) 22 767 89 </a:t>
            </a:r>
            <a:r>
              <a:rPr lang="en-US" sz="1800" b="1" dirty="0" smtClean="0">
                <a:latin typeface="Courier New" pitchFamily="49" charset="0"/>
              </a:rPr>
              <a:t>28</a:t>
            </a: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6BC3-DB65-4972-BF96-2660F47BF973}" type="slidenum">
              <a:rPr lang="en-US"/>
              <a:pPr/>
              <a:t>4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Environment (II)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" pitchFamily="49" charset="0"/>
            </a:endParaRPr>
          </a:p>
          <a:p>
            <a:r>
              <a:rPr lang="en-US" sz="2400" dirty="0"/>
              <a:t>  get the Tutorial package</a:t>
            </a:r>
          </a:p>
          <a:p>
            <a:pPr lvl="1">
              <a:buFontTx/>
              <a:buNone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etenv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Bender v7r0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cd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$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HOME/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cmtuser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/Bender_v7r0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getpack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Tutorial/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BenderTutor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v7r0</a:t>
            </a:r>
            <a:r>
              <a:rPr lang="en-US" sz="2400" dirty="0" smtClean="0">
                <a:latin typeface="Courier New" pitchFamily="49" charset="0"/>
              </a:rPr>
              <a:t>  </a:t>
            </a:r>
            <a:endParaRPr lang="en-US" sz="24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cd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Tutorial/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BenderTutor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/v7r0/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cmt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make 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source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setup.csh 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5E46-D60D-48F0-BB24-B66F0DFA497D}" type="slidenum">
              <a:rPr lang="en-US"/>
              <a:pPr/>
              <a:t>5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urier New" pitchFamily="49" charset="0"/>
              </a:rPr>
              <a:t>Bender/Python</a:t>
            </a:r>
            <a:r>
              <a:rPr lang="en-US"/>
              <a:t> tips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/>
              <a:t>Python scripts could be executed as “scripts”</a:t>
            </a:r>
          </a:p>
          <a:p>
            <a:pPr marL="952500" lvl="1" indent="-495300">
              <a:lnSpc>
                <a:spcPct val="90000"/>
              </a:lnSpc>
              <a:buFontTx/>
              <a:buNone/>
            </a:pPr>
            <a:r>
              <a:rPr lang="en-US"/>
              <a:t>  </a:t>
            </a: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&gt;   python MyBenderScript.py</a:t>
            </a:r>
          </a:p>
          <a:p>
            <a:pPr marL="952500" lvl="1" indent="-495300">
              <a:lnSpc>
                <a:spcPct val="900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&gt;          MyBenderScript.py</a:t>
            </a:r>
          </a:p>
          <a:p>
            <a:pPr marL="533400" indent="-533400">
              <a:lnSpc>
                <a:spcPct val="90000"/>
              </a:lnSpc>
            </a:pPr>
            <a:r>
              <a:rPr lang="en-US"/>
              <a:t>Python scripts could be executed from the command prompt ( explicit interactivity!)</a:t>
            </a:r>
          </a:p>
          <a:p>
            <a:pPr marL="952500" lvl="1" indent="-49530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&gt; python</a:t>
            </a:r>
          </a:p>
          <a:p>
            <a:pPr marL="952500" lvl="1" indent="-49530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&gt;&gt;&gt;    import MyBenderScript</a:t>
            </a:r>
            <a:r>
              <a:rPr lang="en-US"/>
              <a:t> </a:t>
            </a:r>
          </a:p>
          <a:p>
            <a:pPr marL="533400" indent="-533400">
              <a:lnSpc>
                <a:spcPct val="90000"/>
              </a:lnSpc>
            </a:pPr>
            <a:r>
              <a:rPr lang="en-US"/>
              <a:t>Python scripts could be executed with the command prompt (interactivity like </a:t>
            </a:r>
            <a:r>
              <a:rPr lang="en-US" b="1">
                <a:latin typeface="Courier" pitchFamily="49" charset="0"/>
              </a:rPr>
              <a:t>“pawlogon.kumac”</a:t>
            </a:r>
            <a:r>
              <a:rPr lang="en-US"/>
              <a:t> )</a:t>
            </a:r>
          </a:p>
          <a:p>
            <a:pPr marL="952500" lvl="1" indent="-495300">
              <a:lnSpc>
                <a:spcPct val="9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" pitchFamily="49" charset="0"/>
              </a:rPr>
              <a:t>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&gt; python –i MyBenderScript.py</a:t>
            </a:r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 rot="16200000">
            <a:off x="6062663" y="3538537"/>
            <a:ext cx="4800600" cy="77152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b="1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Common start-up script is possible,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1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Pere has a lot of nice ideas!</a:t>
            </a:r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5410200" y="2286000"/>
            <a:ext cx="25908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#!/usr/bin/env python2.4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Vanya  BELYAEV/Syracuse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E4A4-93C4-4D7B-AC0C-F9A3240AA93C}" type="slidenum">
              <a:rPr lang="en-US"/>
              <a:pPr/>
              <a:t>6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Structure of </a:t>
            </a:r>
            <a:r>
              <a:rPr lang="en-US">
                <a:latin typeface="Courier New" pitchFamily="49" charset="0"/>
              </a:rPr>
              <a:t>Gaudi</a:t>
            </a:r>
            <a:r>
              <a:rPr lang="en-US"/>
              <a:t> Job 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 Each “Job” contains 4 essential part </a:t>
            </a:r>
          </a:p>
          <a:p>
            <a:r>
              <a:rPr lang="en-US"/>
              <a:t> Configuration of Job environment </a:t>
            </a:r>
          </a:p>
          <a:p>
            <a:pPr lvl="1"/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&lt;ProjectEnv&gt;</a:t>
            </a:r>
            <a:r>
              <a:rPr lang="en-US"/>
              <a:t>  scripts, </a:t>
            </a:r>
            <a:r>
              <a:rPr lang="en-US" b="1">
                <a:latin typeface="Courier" pitchFamily="49" charset="0"/>
              </a:rPr>
              <a:t>CMT</a:t>
            </a:r>
          </a:p>
          <a:p>
            <a:r>
              <a:rPr lang="en-US"/>
              <a:t>Configuration of Job’s components  </a:t>
            </a:r>
          </a:p>
          <a:p>
            <a:pPr lvl="1"/>
            <a:r>
              <a:rPr lang="en-US"/>
              <a:t> Top Level algorithms </a:t>
            </a:r>
          </a:p>
          <a:p>
            <a:pPr lvl="1"/>
            <a:r>
              <a:rPr lang="en-US"/>
              <a:t> properties of Algorithms/Services/Tools </a:t>
            </a:r>
          </a:p>
          <a:p>
            <a:pPr lvl="1"/>
            <a:r>
              <a:rPr lang="en-US"/>
              <a:t> Input/output</a:t>
            </a:r>
          </a:p>
          <a:p>
            <a:r>
              <a:rPr lang="en-US"/>
              <a:t> “Analysis Algorithm” coding </a:t>
            </a:r>
          </a:p>
          <a:p>
            <a:r>
              <a:rPr lang="en-US"/>
              <a:t> Job steering </a:t>
            </a:r>
          </a:p>
          <a:p>
            <a:endParaRPr lang="en-US"/>
          </a:p>
        </p:txBody>
      </p:sp>
      <p:sp>
        <p:nvSpPr>
          <p:cNvPr id="403460" name="AutoShape 4"/>
          <p:cNvSpPr>
            <a:spLocks noChangeArrowheads="1"/>
          </p:cNvSpPr>
          <p:nvPr/>
        </p:nvSpPr>
        <p:spPr bwMode="auto">
          <a:xfrm>
            <a:off x="6400800" y="2209800"/>
            <a:ext cx="2362200" cy="457200"/>
          </a:xfrm>
          <a:prstGeom prst="wedgeRoundRectCallout">
            <a:avLst>
              <a:gd name="adj1" fmla="val -55310"/>
              <a:gd name="adj2" fmla="val -77431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8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Bender: cmt.py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  <p:sp>
        <p:nvSpPr>
          <p:cNvPr id="403461" name="AutoShape 5"/>
          <p:cNvSpPr>
            <a:spLocks noChangeArrowheads="1"/>
          </p:cNvSpPr>
          <p:nvPr/>
        </p:nvSpPr>
        <p:spPr bwMode="auto">
          <a:xfrm>
            <a:off x="5562600" y="3276600"/>
            <a:ext cx="3276600" cy="381000"/>
          </a:xfrm>
          <a:prstGeom prst="wedgeRoundRectCallout">
            <a:avLst>
              <a:gd name="adj1" fmla="val -28583"/>
              <a:gd name="adj2" fmla="val -95833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8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GaudiPython + Bender</a:t>
            </a:r>
          </a:p>
        </p:txBody>
      </p:sp>
      <p:sp>
        <p:nvSpPr>
          <p:cNvPr id="403462" name="AutoShape 6"/>
          <p:cNvSpPr>
            <a:spLocks noChangeArrowheads="1"/>
          </p:cNvSpPr>
          <p:nvPr/>
        </p:nvSpPr>
        <p:spPr bwMode="auto">
          <a:xfrm>
            <a:off x="6858000" y="4495800"/>
            <a:ext cx="1981200" cy="381000"/>
          </a:xfrm>
          <a:prstGeom prst="wedgeRoundRectCallout">
            <a:avLst>
              <a:gd name="adj1" fmla="val -112181"/>
              <a:gd name="adj2" fmla="val 87917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Bender</a:t>
            </a:r>
          </a:p>
        </p:txBody>
      </p:sp>
      <p:sp>
        <p:nvSpPr>
          <p:cNvPr id="403463" name="AutoShape 7"/>
          <p:cNvSpPr>
            <a:spLocks noChangeArrowheads="1"/>
          </p:cNvSpPr>
          <p:nvPr/>
        </p:nvSpPr>
        <p:spPr bwMode="auto">
          <a:xfrm>
            <a:off x="5562600" y="5334000"/>
            <a:ext cx="3276600" cy="381000"/>
          </a:xfrm>
          <a:prstGeom prst="wedgeRoundRectCallout">
            <a:avLst>
              <a:gd name="adj1" fmla="val -128199"/>
              <a:gd name="adj2" fmla="val -15833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8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GaudiPython + Bender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Vanya  BELYAEV/Syracuse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625C-8630-4882-A6A8-9B67839299CC}" type="slidenum">
              <a:rPr lang="en-US"/>
              <a:pPr/>
              <a:t>7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2 approaches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0C0C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Start from pure python prompt</a:t>
            </a:r>
          </a:p>
          <a:p>
            <a:r>
              <a:rPr lang="en-US"/>
              <a:t> define everything from Python </a:t>
            </a:r>
          </a:p>
          <a:p>
            <a:pPr lvl="1"/>
            <a:endParaRPr lang="en-US"/>
          </a:p>
          <a:p>
            <a:pPr lvl="1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Make a “smooth” transition from </a:t>
            </a:r>
            <a:r>
              <a:rPr lang="en-US" b="1">
                <a:solidFill>
                  <a:schemeClr val="bg2"/>
                </a:solidFill>
                <a:latin typeface="Courier New" pitchFamily="49" charset="0"/>
              </a:rPr>
              <a:t>DaVinci/LoKi</a:t>
            </a:r>
            <a:r>
              <a:rPr lang="en-US"/>
              <a:t> </a:t>
            </a:r>
          </a:p>
          <a:p>
            <a:r>
              <a:rPr lang="en-US"/>
              <a:t> start with existing configuration </a:t>
            </a:r>
          </a:p>
          <a:p>
            <a:r>
              <a:rPr lang="en-US"/>
              <a:t> substitute it element by element  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404484" name="AutoShape 4"/>
          <p:cNvSpPr>
            <a:spLocks noChangeArrowheads="1"/>
          </p:cNvSpPr>
          <p:nvPr/>
        </p:nvSpPr>
        <p:spPr bwMode="auto">
          <a:xfrm>
            <a:off x="6477000" y="1828800"/>
            <a:ext cx="2209800" cy="685800"/>
          </a:xfrm>
          <a:prstGeom prst="wedgeRoundRectCallout">
            <a:avLst>
              <a:gd name="adj1" fmla="val -76005"/>
              <a:gd name="adj2" fmla="val -21991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Attractive,</a:t>
            </a:r>
          </a:p>
          <a:p>
            <a:pPr marL="342900" indent="-342900">
              <a:buFontTx/>
              <a:buNone/>
            </a:pP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but not practical</a:t>
            </a:r>
          </a:p>
        </p:txBody>
      </p:sp>
      <p:sp>
        <p:nvSpPr>
          <p:cNvPr id="404485" name="AutoShape 5"/>
          <p:cNvSpPr>
            <a:spLocks noChangeArrowheads="1"/>
          </p:cNvSpPr>
          <p:nvPr/>
        </p:nvSpPr>
        <p:spPr bwMode="auto">
          <a:xfrm>
            <a:off x="5638800" y="5257800"/>
            <a:ext cx="3200400" cy="457200"/>
          </a:xfrm>
          <a:prstGeom prst="wedgeRoundRectCallout">
            <a:avLst>
              <a:gd name="adj1" fmla="val -12500"/>
              <a:gd name="adj2" fmla="val -384722"/>
              <a:gd name="adj3" fmla="val 16667"/>
            </a:avLst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Choice for tutorial</a:t>
            </a:r>
            <a:r>
              <a:rPr lang="en-US" sz="1600" baseline="0">
                <a:effectLst>
                  <a:outerShdw blurRad="38100" dist="38100" dir="2700000" algn="tl">
                    <a:srgbClr val="000000"/>
                  </a:outerShdw>
                </a:effectLst>
                <a:latin typeface="Courier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Vanya  BELYAEV/Syracuse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8C39-2C56-46B5-9698-6EF44726A0F7}" type="slidenum">
              <a:rPr lang="en-US"/>
              <a:pPr/>
              <a:t>8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Minimal Analysis Job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b="1">
                <a:latin typeface="Courier" pitchFamily="49" charset="0"/>
              </a:rPr>
              <a:t>Bender</a:t>
            </a:r>
            <a:r>
              <a:rPr lang="en-US"/>
              <a:t> could be used with “no </a:t>
            </a:r>
            <a:r>
              <a:rPr lang="en-US" b="1">
                <a:latin typeface="Courier New" pitchFamily="49" charset="0"/>
              </a:rPr>
              <a:t>Bender</a:t>
            </a:r>
            <a:r>
              <a:rPr lang="en-US"/>
              <a:t>”</a:t>
            </a:r>
          </a:p>
          <a:p>
            <a:r>
              <a:rPr lang="en-US"/>
              <a:t> Execute some </a:t>
            </a:r>
            <a:r>
              <a:rPr lang="en-US" b="1">
                <a:latin typeface="Courier New" pitchFamily="49" charset="0"/>
              </a:rPr>
              <a:t>“DaVinci”</a:t>
            </a:r>
            <a:r>
              <a:rPr lang="en-US"/>
              <a:t> configuration</a:t>
            </a:r>
          </a:p>
          <a:p>
            <a:r>
              <a:rPr lang="en-US"/>
              <a:t> The actual configuration from </a:t>
            </a:r>
            <a:r>
              <a:rPr lang="en-US" b="1">
                <a:latin typeface="Courier New" pitchFamily="49" charset="0"/>
              </a:rPr>
              <a:t>‘*’.opts</a:t>
            </a:r>
            <a:r>
              <a:rPr lang="en-US"/>
              <a:t> file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DaVinci: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DaVinci MyOptionsFile.opts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1st June'2k+7  LBD group meeting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Vanya  </a:t>
            </a:r>
            <a:r>
              <a:rPr lang="en-US" dirty="0" smtClean="0"/>
              <a:t>BELYAEV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F90E-2C4F-4804-9482-96A2E9AFF31A}" type="slidenum">
              <a:rPr lang="en-US"/>
              <a:pPr/>
              <a:t>9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Minimal </a:t>
            </a:r>
            <a:r>
              <a:rPr lang="en-US">
                <a:latin typeface="Courier New" pitchFamily="49" charset="0"/>
              </a:rPr>
              <a:t>Bender</a:t>
            </a:r>
            <a:r>
              <a:rPr lang="en-US"/>
              <a:t> script 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0C0C0"/>
          </a:solidFill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from   bendermodule import *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3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3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gaudi.config( files =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             [‘MyOptionsFile.opt’])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3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gaudi.run(10)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3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3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gaudi.exit()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7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4648200" y="5105400"/>
            <a:ext cx="548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5105400" y="5791200"/>
            <a:ext cx="3886200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sz="1600" b="1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../solution/Minimalistic_0.py</a:t>
            </a: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4419600" y="3581400"/>
            <a:ext cx="44958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baseline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Take care about input data!!</a:t>
            </a:r>
            <a:endParaRPr lang="ru-RU" baseline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8000"/>
          </a:buClr>
          <a:buSzPct val="200000"/>
          <a:buFontTx/>
          <a:buChar char="•"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8000"/>
          </a:buClr>
          <a:buSzPct val="200000"/>
          <a:buFontTx/>
          <a:buChar char="•"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5312</TotalTime>
  <Words>2731</Words>
  <Application>Microsoft PowerPoint 7.0</Application>
  <PresentationFormat>On-screen Show (4:3)</PresentationFormat>
  <Paragraphs>613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Times New Roman</vt:lpstr>
      <vt:lpstr>Comic Sans MS</vt:lpstr>
      <vt:lpstr>Wingdings</vt:lpstr>
      <vt:lpstr>Arial</vt:lpstr>
      <vt:lpstr>Symbol</vt:lpstr>
      <vt:lpstr>Courier New</vt:lpstr>
      <vt:lpstr>Arial Narrow</vt:lpstr>
      <vt:lpstr>Courier</vt:lpstr>
      <vt:lpstr>Arial Unicode MS</vt:lpstr>
      <vt:lpstr>Generic</vt:lpstr>
      <vt:lpstr>Bender “Tutorial” v7r0</vt:lpstr>
      <vt:lpstr>Outline</vt:lpstr>
      <vt:lpstr>Environment (I)</vt:lpstr>
      <vt:lpstr>Environment (II)</vt:lpstr>
      <vt:lpstr>Bender/Python tips</vt:lpstr>
      <vt:lpstr>Structure of Gaudi Job </vt:lpstr>
      <vt:lpstr>2 approaches</vt:lpstr>
      <vt:lpstr>Minimal Analysis Job</vt:lpstr>
      <vt:lpstr>Minimal Bender script </vt:lpstr>
      <vt:lpstr>Minimal Bender script </vt:lpstr>
      <vt:lpstr>“Hello, World!”  (I)</vt:lpstr>
      <vt:lpstr>“Hello, World!”  (II)</vt:lpstr>
      <vt:lpstr>Access to the data (LoKi’s style)</vt:lpstr>
      <vt:lpstr>Access to the data using service</vt:lpstr>
      <vt:lpstr>Store Browse</vt:lpstr>
      <vt:lpstr>Attributes and (python) loops</vt:lpstr>
      <vt:lpstr>Hands-on   (I) </vt:lpstr>
      <vt:lpstr> Lets start with physics analysis</vt:lpstr>
      <vt:lpstr> MCselect statement</vt:lpstr>
      <vt:lpstr>Change input data</vt:lpstr>
      <vt:lpstr>Hands On    (II, II.5)</vt:lpstr>
      <vt:lpstr>Find MC–tree ( IMCDecayFinder )</vt:lpstr>
      <vt:lpstr>Add simple histos!</vt:lpstr>
      <vt:lpstr>Add the simple N-Tuple</vt:lpstr>
      <vt:lpstr>Component Properties</vt:lpstr>
      <vt:lpstr>Hands On    (III)</vt:lpstr>
      <vt:lpstr>Go from  MC to RC  data</vt:lpstr>
      <vt:lpstr>Algorithm configuration</vt:lpstr>
      <vt:lpstr> select/loop statements </vt:lpstr>
      <vt:lpstr> Inside the loops (I)</vt:lpstr>
      <vt:lpstr> Inside the loops (II)</vt:lpstr>
      <vt:lpstr> Inside the loops (III)</vt:lpstr>
      <vt:lpstr>The last step: MC-truth match</vt:lpstr>
      <vt:lpstr>MC-truth match</vt:lpstr>
      <vt:lpstr>The last step: MC-truth match</vt:lpstr>
      <vt:lpstr>Hands On    (IV)</vt:lpstr>
      <vt:lpstr>Other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ibelyaev</cp:lastModifiedBy>
  <cp:revision>81</cp:revision>
  <cp:lastPrinted>2002-02-03T19:43:32Z</cp:lastPrinted>
  <dcterms:created xsi:type="dcterms:W3CDTF">1601-01-01T00:00:00Z</dcterms:created>
  <dcterms:modified xsi:type="dcterms:W3CDTF">2007-05-31T12:21:22Z</dcterms:modified>
</cp:coreProperties>
</file>