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38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8" r:id="rId18"/>
    <p:sldId id="309" r:id="rId19"/>
    <p:sldId id="334" r:id="rId20"/>
    <p:sldId id="315" r:id="rId21"/>
    <p:sldId id="310" r:id="rId22"/>
    <p:sldId id="337" r:id="rId23"/>
    <p:sldId id="339" r:id="rId24"/>
    <p:sldId id="345" r:id="rId25"/>
    <p:sldId id="335" r:id="rId26"/>
    <p:sldId id="312" r:id="rId27"/>
    <p:sldId id="336" r:id="rId28"/>
    <p:sldId id="313" r:id="rId29"/>
    <p:sldId id="340" r:id="rId30"/>
    <p:sldId id="314" r:id="rId31"/>
    <p:sldId id="316" r:id="rId32"/>
    <p:sldId id="317" r:id="rId33"/>
    <p:sldId id="318" r:id="rId34"/>
    <p:sldId id="319" r:id="rId35"/>
    <p:sldId id="320" r:id="rId36"/>
    <p:sldId id="341" r:id="rId37"/>
    <p:sldId id="321" r:id="rId38"/>
    <p:sldId id="322" r:id="rId39"/>
    <p:sldId id="323" r:id="rId40"/>
    <p:sldId id="324" r:id="rId41"/>
    <p:sldId id="342" r:id="rId42"/>
    <p:sldId id="343" r:id="rId43"/>
    <p:sldId id="329" r:id="rId44"/>
  </p:sldIdLst>
  <p:sldSz cx="9144000" cy="6858000" type="screen4x3"/>
  <p:notesSz cx="6780213" cy="9910763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rgbClr val="008000"/>
      </a:buClr>
      <a:buSzPct val="200000"/>
      <a:buChar char="•"/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rgbClr val="008000"/>
      </a:buClr>
      <a:buSzPct val="200000"/>
      <a:buChar char="•"/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rgbClr val="008000"/>
      </a:buClr>
      <a:buSzPct val="200000"/>
      <a:buChar char="•"/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rgbClr val="008000"/>
      </a:buClr>
      <a:buSzPct val="200000"/>
      <a:buChar char="•"/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rgbClr val="008000"/>
      </a:buClr>
      <a:buSzPct val="200000"/>
      <a:buChar char="•"/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DDDDDD"/>
    <a:srgbClr val="C0C0C0"/>
    <a:srgbClr val="CCECFF"/>
    <a:srgbClr val="66FFFF"/>
    <a:srgbClr val="008000"/>
    <a:srgbClr val="99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54" autoAdjust="0"/>
    <p:restoredTop sz="94699" autoAdjust="0"/>
  </p:normalViewPr>
  <p:slideViewPr>
    <p:cSldViewPr>
      <p:cViewPr varScale="1">
        <p:scale>
          <a:sx n="134" d="100"/>
          <a:sy n="134" d="100"/>
        </p:scale>
        <p:origin x="-18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220" y="-78"/>
      </p:cViewPr>
      <p:guideLst>
        <p:guide orient="horz" pos="3122"/>
        <p:guide pos="21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t" anchorCtr="0" compatLnSpc="1">
            <a:prstTxWarp prst="textNoShape">
              <a:avLst/>
            </a:prstTxWarp>
          </a:bodyPr>
          <a:lstStyle>
            <a:lvl1pPr algn="l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Integration of Geant4 with Gaudi framework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5463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FB81CB4A-FF5B-4044-87BD-D0930C54F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t" anchorCtr="0" compatLnSpc="1">
            <a:prstTxWarp prst="textNoShape">
              <a:avLst/>
            </a:prstTxWarp>
          </a:bodyPr>
          <a:lstStyle>
            <a:lvl1pPr algn="l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2950"/>
            <a:ext cx="495458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6938"/>
            <a:ext cx="4973637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5463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15463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1A43A00A-0D9A-4467-B57B-1B76479E2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6C8DC-1B90-4578-917C-A04938091B3A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2BD193-7EC8-4CF3-A2A1-7E4EB4089DA3}" type="slidenum">
              <a:rPr lang="en-US"/>
              <a:pPr/>
              <a:t>10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A16C7-2CD0-47C4-BA27-F3387557A448}" type="slidenum">
              <a:rPr lang="en-US"/>
              <a:pPr/>
              <a:t>11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3146B-736C-4BE7-BD76-2E67E4F0268F}" type="slidenum">
              <a:rPr lang="en-US"/>
              <a:pPr/>
              <a:t>12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59FF01-1881-4DD6-8B22-CE2874913935}" type="slidenum">
              <a:rPr lang="en-US"/>
              <a:pPr/>
              <a:t>13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0F371-B7D6-4D17-9C02-223508A3E0EC}" type="slidenum">
              <a:rPr lang="en-US"/>
              <a:pPr/>
              <a:t>14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67BD3-7BA4-47FD-8634-DCA86697192C}" type="slidenum">
              <a:rPr lang="en-US"/>
              <a:pPr/>
              <a:t>15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3D16B-BAFD-45B9-B8FF-09B9A754E9C6}" type="slidenum">
              <a:rPr lang="en-US"/>
              <a:pPr/>
              <a:t>16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CD1F-F409-499F-A212-1FAD0223786F}" type="slidenum">
              <a:rPr lang="en-US"/>
              <a:pPr/>
              <a:t>17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1EEEF-1F85-4F22-BF43-6CD4268FD2CE}" type="slidenum">
              <a:rPr lang="en-US"/>
              <a:pPr/>
              <a:t>18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5EE21-0906-4290-8C28-6CB14A9EC7FB}" type="slidenum">
              <a:rPr lang="en-US"/>
              <a:pPr/>
              <a:t>19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8F6AD2-4169-4AD8-B690-A4C947403E12}" type="slidenum">
              <a:rPr lang="en-US"/>
              <a:pPr/>
              <a:t>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F42CC-D036-47AF-8EE3-5FE4DE6B4463}" type="slidenum">
              <a:rPr lang="en-US"/>
              <a:pPr/>
              <a:t>20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3B294-677A-46BC-B2A0-775F602701E5}" type="slidenum">
              <a:rPr lang="en-US"/>
              <a:pPr/>
              <a:t>21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05F40-623D-4FE8-B335-782871A4212C}" type="slidenum">
              <a:rPr lang="en-US"/>
              <a:pPr/>
              <a:t>22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FFF98-78BA-4839-8957-4E70E1255187}" type="slidenum">
              <a:rPr lang="en-US"/>
              <a:pPr/>
              <a:t>23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3A00A-0D9A-4467-B57B-1B76479E2FE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5A16E3-AC58-440B-873D-52518A1E73A0}" type="slidenum">
              <a:rPr lang="en-US"/>
              <a:pPr/>
              <a:t>25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6E964-49BB-4D14-BCFB-5DE899E22C15}" type="slidenum">
              <a:rPr lang="en-US"/>
              <a:pPr/>
              <a:t>26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5C780-08E0-4D89-96B7-B99A2FDD14DA}" type="slidenum">
              <a:rPr lang="en-US"/>
              <a:pPr/>
              <a:t>27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A1AF90-CAF3-43C7-A8FC-035163B1978D}" type="slidenum">
              <a:rPr lang="en-US"/>
              <a:pPr/>
              <a:t>28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EAFA4-C867-4FA7-9CC0-145AFDA5DDA8}" type="slidenum">
              <a:rPr lang="en-US"/>
              <a:pPr/>
              <a:t>29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07AE6-57DB-4BED-AB51-4697CFD6B186}" type="slidenum">
              <a:rPr lang="en-US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2950"/>
            <a:ext cx="4956175" cy="371633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08525"/>
            <a:ext cx="4973637" cy="4459288"/>
          </a:xfrm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EE2A4C-F3A6-4279-AC2B-853D0D9A1867}" type="slidenum">
              <a:rPr lang="en-US"/>
              <a:pPr/>
              <a:t>30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9BAAE0-B633-43E9-B7BD-7EDEE93792B9}" type="slidenum">
              <a:rPr lang="en-US"/>
              <a:pPr/>
              <a:t>31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EB1EE-3F8F-4F85-8F65-AF77CCEE7204}" type="slidenum">
              <a:rPr lang="en-US"/>
              <a:pPr/>
              <a:t>32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25D8B-34FA-4EC6-A8D5-DBE7CD4481E4}" type="slidenum">
              <a:rPr lang="en-US"/>
              <a:pPr/>
              <a:t>33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0AF7D-D43B-4C45-B765-3C3C9889E4AD}" type="slidenum">
              <a:rPr lang="en-US"/>
              <a:pPr/>
              <a:t>34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4E7B9-8B51-47C8-A0E2-841992911751}" type="slidenum">
              <a:rPr lang="en-US"/>
              <a:pPr/>
              <a:t>35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42E2D-A158-444F-BB9C-A041EDBE5351}" type="slidenum">
              <a:rPr lang="en-US"/>
              <a:pPr/>
              <a:t>36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A43DF-570F-4A52-BA27-F33BC16E1675}" type="slidenum">
              <a:rPr lang="en-US"/>
              <a:pPr/>
              <a:t>37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1A182-87F5-42DD-B5F3-CEF7B7E4E013}" type="slidenum">
              <a:rPr lang="en-US"/>
              <a:pPr/>
              <a:t>38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C211C2-0C7F-4E9C-868B-AA3CC875A35A}" type="slidenum">
              <a:rPr lang="en-US"/>
              <a:pPr/>
              <a:t>39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58C19-9F78-4C58-AB30-798F1005E0F1}" type="slidenum">
              <a:rPr lang="en-US"/>
              <a:pPr/>
              <a:t>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2C2C00-0B4B-4232-AD26-CE25864A4C2C}" type="slidenum">
              <a:rPr lang="en-US"/>
              <a:pPr/>
              <a:t>40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3BE4CD-B45E-4641-B408-E06548988B2C}" type="slidenum">
              <a:rPr lang="en-US"/>
              <a:pPr/>
              <a:t>41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C68F4-57A6-4D8D-8D3B-E14BCA71007A}" type="slidenum">
              <a:rPr lang="en-US"/>
              <a:pPr/>
              <a:t>42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C4D393-0653-4EC3-BFD2-A88622D3FE32}" type="slidenum">
              <a:rPr lang="en-US"/>
              <a:pPr/>
              <a:t>43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515237-37F1-41AA-8225-454D9C4D7951}" type="slidenum">
              <a:rPr lang="en-US"/>
              <a:pPr/>
              <a:t>5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F602E-6E29-4B94-B9F1-D19B2FF88AA3}" type="slidenum">
              <a:rPr lang="en-US"/>
              <a:pPr/>
              <a:t>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E3A3C-06F9-43C5-BB3A-6E81D722319A}" type="slidenum">
              <a:rPr lang="en-US"/>
              <a:pPr/>
              <a:t>7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BF042-CA23-48C1-BF4F-DFE6225C1D42}" type="slidenum">
              <a:rPr lang="en-US"/>
              <a:pPr/>
              <a:t>8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5B020-69AF-4B0E-9216-9F1BAE03385F}" type="slidenum">
              <a:rPr lang="en-US"/>
              <a:pPr/>
              <a:t>9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11" descr="lhcb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228600"/>
            <a:ext cx="1619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05000"/>
            <a:ext cx="7620000" cy="1524000"/>
          </a:xfrm>
          <a:solidFill>
            <a:schemeClr val="tx1"/>
          </a:solidFill>
        </p:spPr>
        <p:txBody>
          <a:bodyPr anchor="b"/>
          <a:lstStyle>
            <a:lvl1pPr algn="ctr">
              <a:lnSpc>
                <a:spcPct val="80000"/>
              </a:lnSpc>
              <a:defRPr sz="5400">
                <a:solidFill>
                  <a:srgbClr val="990000"/>
                </a:solidFill>
              </a:defRPr>
            </a:lvl1pPr>
          </a:lstStyle>
          <a:p>
            <a:r>
              <a:rPr lang="en-US"/>
              <a:t>Integration of Geant4</a:t>
            </a:r>
            <a:br>
              <a:rPr lang="en-US"/>
            </a:br>
            <a:r>
              <a:rPr lang="en-US"/>
              <a:t>with Gaudi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4495800"/>
            <a:ext cx="4572000" cy="1752600"/>
          </a:xfrm>
          <a:solidFill>
            <a:schemeClr val="tx1"/>
          </a:solidFill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Ivan Belyaev </a:t>
            </a:r>
          </a:p>
          <a:p>
            <a:r>
              <a:rPr lang="en-US"/>
              <a:t>CERN &amp; ITEP/Moscow</a:t>
            </a:r>
          </a:p>
          <a:p>
            <a:r>
              <a:rPr lang="en-US"/>
              <a:t>For LHCb Gaudi team </a:t>
            </a:r>
          </a:p>
        </p:txBody>
      </p:sp>
      <p:pic>
        <p:nvPicPr>
          <p:cNvPr id="7" name="Picture 6" descr="nikhef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4800" y="152400"/>
            <a:ext cx="2056190" cy="1143000"/>
          </a:xfrm>
          <a:prstGeom prst="rect">
            <a:avLst/>
          </a:prstGeom>
          <a:ln>
            <a:noFill/>
          </a:ln>
        </p:spPr>
      </p:pic>
      <p:pic>
        <p:nvPicPr>
          <p:cNvPr id="8" name="Picture 7" descr="iteplogo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200" y="990600"/>
            <a:ext cx="685800" cy="65586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6684BE-2A39-438A-BA88-60FE66492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1907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64198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8BAAAB-A23E-4912-B060-BD3A25AF0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86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192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0E685A-6212-4581-AB26-1C8B1A52D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86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192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3053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695700"/>
            <a:ext cx="43053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C398D-0E44-4629-B21E-684B12BC9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33A204-3865-42DA-8619-34A361D55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4A30D1-4607-4A0D-80CD-4AFB4AB91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AB78F7-35D8-4F69-96AD-0A8CEB292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7E7A27-8192-4DA6-B2C8-72A717116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6F3D2F-A159-4D9C-932C-D57A374BA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222B8F-CB00-4B91-8108-1503BB563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AFBC23-55C7-4BDC-B287-F3C1926FF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C53A93-43D8-4361-932E-9DE5E15E4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81000"/>
            <a:ext cx="662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8006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 b="1" i="1" baseline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172200"/>
            <a:ext cx="388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600" b="1" i="1" baseline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172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600" baseline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7F19324-0175-47B5-B111-35B6216B3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9" descr="lhcb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8229600" y="304800"/>
            <a:ext cx="85725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nikhef.jp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52400" y="152401"/>
            <a:ext cx="1295400" cy="609600"/>
          </a:xfrm>
          <a:prstGeom prst="rect">
            <a:avLst/>
          </a:prstGeom>
          <a:ln>
            <a:noFill/>
          </a:ln>
        </p:spPr>
      </p:pic>
      <p:pic>
        <p:nvPicPr>
          <p:cNvPr id="10" name="Picture 9" descr="iteplogo.gif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152400" y="685800"/>
            <a:ext cx="533400" cy="510117"/>
          </a:xfrm>
          <a:prstGeom prst="rect">
            <a:avLst/>
          </a:prstGeom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200000"/>
        <a:buChar char="•"/>
        <a:defRPr sz="28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6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4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0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0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0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0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0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0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belyaev@physics.syr.edu?subject=LoK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iaud@cppm.in2p3.f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Elena.Mayatskaya@cern.ch?subject=LoKi%20pages" TargetMode="External"/><Relationship Id="rId5" Type="http://schemas.openxmlformats.org/officeDocument/2006/relationships/hyperlink" Target="http://lhcb-comp.web.cern.ch/lhcb-comp/Analysis/Loki/index.html" TargetMode="External"/><Relationship Id="rId4" Type="http://schemas.openxmlformats.org/officeDocument/2006/relationships/hyperlink" Target="mailto:lhcb-loki@cern.ch?subject=LoKi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s.cern.ch/cgi-bin/setlink?base=LHCb&amp;categ=internal&amp;id=lhcb-2004-02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jetweb.hep.ucl.ac.uk/ktjet/index.html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620000" cy="2438400"/>
          </a:xfrm>
        </p:spPr>
        <p:txBody>
          <a:bodyPr/>
          <a:lstStyle/>
          <a:p>
            <a:pPr eaLnBrk="1" hangingPunct="1"/>
            <a:r>
              <a:rPr lang="en-US" sz="4800" dirty="0" err="1" smtClean="0">
                <a:latin typeface="Courier New" pitchFamily="49" charset="0"/>
              </a:rPr>
              <a:t>LoKi’s</a:t>
            </a:r>
            <a:r>
              <a:rPr lang="en-US" sz="4800" dirty="0" smtClean="0">
                <a:latin typeface="Courier New" pitchFamily="49" charset="0"/>
              </a:rPr>
              <a:t> Cook-book</a:t>
            </a:r>
            <a:r>
              <a:rPr lang="en-US" sz="4800" dirty="0" smtClean="0"/>
              <a:t>: </a:t>
            </a:r>
            <a:br>
              <a:rPr lang="en-US" sz="4800" dirty="0" smtClean="0"/>
            </a:br>
            <a:r>
              <a:rPr lang="en-US" sz="4800" dirty="0" smtClean="0"/>
              <a:t>Writing analysis algorithms in </a:t>
            </a:r>
            <a:r>
              <a:rPr lang="en-US" sz="4800" dirty="0" smtClean="0">
                <a:latin typeface="Courier New" pitchFamily="49" charset="0"/>
              </a:rPr>
              <a:t>C++</a:t>
            </a:r>
            <a:br>
              <a:rPr lang="en-US" sz="4800" dirty="0" smtClean="0">
                <a:latin typeface="Courier New" pitchFamily="49" charset="0"/>
              </a:rPr>
            </a:br>
            <a:r>
              <a:rPr lang="en-US" sz="4800" dirty="0" smtClean="0">
                <a:latin typeface="Courier New" pitchFamily="49" charset="0"/>
              </a:rPr>
              <a:t>Tutorial v8r0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410200"/>
            <a:ext cx="4572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hlinkClick r:id="rId3"/>
              </a:rPr>
              <a:t>Vanya Belyaev</a:t>
            </a:r>
            <a:r>
              <a:rPr lang="en-US" dirty="0" smtClean="0">
                <a:hlinkClick r:id="rId3"/>
              </a:rPr>
              <a:t> </a:t>
            </a:r>
            <a:r>
              <a:rPr lang="en-US" dirty="0" smtClean="0"/>
              <a:t> </a:t>
            </a:r>
            <a:r>
              <a:rPr lang="en-US" sz="1800" dirty="0" smtClean="0"/>
              <a:t>NIKHEF/Amsterdam &amp; ITEP/Moscow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854EC-319F-4FB1-B81C-25F833A9335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From (to?) base classes: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Generic access to data, tools and services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/>
              <a:t> 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get&lt;TYPE&gt;   (…)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tools&lt;TYPE&gt; (…)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svc&lt;TYPE&gt;   (…)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Printout &amp; error counts: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info(), debug() , error() , fatal(), …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Error(…), Warning(…)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Histograms, NTuples and Event Collections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plot(…)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nTuple()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evtCol()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09C32-FD7E-4BBA-A860-B94EFB4F002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Courier New" pitchFamily="49" charset="0"/>
              </a:rPr>
              <a:t>DaVinci</a:t>
            </a:r>
            <a:r>
              <a:rPr lang="en-US" smtClean="0"/>
              <a:t> tools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i="1" dirty="0" smtClean="0"/>
              <a:t>A</a:t>
            </a:r>
            <a:r>
              <a:rPr lang="en-US" sz="4000" dirty="0" smtClean="0"/>
              <a:t>ll </a:t>
            </a:r>
            <a:r>
              <a:rPr lang="en-US" sz="4000" b="1" dirty="0" err="1" smtClean="0">
                <a:latin typeface="Courier New" pitchFamily="49" charset="0"/>
              </a:rPr>
              <a:t>DaVinci</a:t>
            </a:r>
            <a:r>
              <a:rPr lang="en-US" sz="4000" b="1" dirty="0" smtClean="0">
                <a:latin typeface="Courier New" pitchFamily="49" charset="0"/>
              </a:rPr>
              <a:t> </a:t>
            </a:r>
            <a:r>
              <a:rPr lang="en-US" sz="4000" dirty="0" smtClean="0"/>
              <a:t>tools are available through </a:t>
            </a:r>
            <a:r>
              <a:rPr lang="en-US" sz="4000" dirty="0" err="1" smtClean="0"/>
              <a:t>DVAlgorithm</a:t>
            </a:r>
            <a:r>
              <a:rPr lang="en-US" sz="4000" dirty="0" smtClean="0"/>
              <a:t> base class: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IVertexFitter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*     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vertexFitter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( const std::string&amp; name = “” ) const;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IDistanceCalculator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*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distanceCalculator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( … ) const ;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IParticleFilter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*   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particleFilter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( … ) const ;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IFilterCriterion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*  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filterCriterion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( … ) const ;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IParticleCombiner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* 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particleCombiner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( … ) const ;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IParticleReFitter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* 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particleReFitter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( … ) const ;</a:t>
            </a:r>
          </a:p>
          <a:p>
            <a:pPr eaLnBrk="1" hangingPunct="1">
              <a:buFontTx/>
              <a:buNone/>
              <a:defRPr/>
            </a:pPr>
            <a:endParaRPr lang="en-US" sz="4000" b="1" u="sng" dirty="0" smtClean="0">
              <a:solidFill>
                <a:schemeClr val="bg2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A3F63-C9FB-48E4-85E7-FA7807892EB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86600" cy="609600"/>
          </a:xfrm>
        </p:spPr>
        <p:txBody>
          <a:bodyPr/>
          <a:lstStyle/>
          <a:p>
            <a:pPr algn="ctr" eaLnBrk="1" hangingPunct="1"/>
            <a:r>
              <a:rPr lang="en-US" smtClean="0"/>
              <a:t>Basic types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4 types of basic </a:t>
            </a:r>
            <a:r>
              <a:rPr lang="en-US" sz="2400" b="1" dirty="0" smtClean="0"/>
              <a:t>“objects”: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LHCb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::Particle,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LHCb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::Vertex, 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LHCb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::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MCParticle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LHCb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::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MCVertex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“Function”</a:t>
            </a:r>
            <a:r>
              <a:rPr lang="en-US" sz="2400" dirty="0" smtClean="0"/>
              <a:t> : </a:t>
            </a:r>
            <a:r>
              <a:rPr lang="en-US" sz="2400" dirty="0" err="1" smtClean="0"/>
              <a:t>functor</a:t>
            </a:r>
            <a:r>
              <a:rPr lang="en-US" sz="2400" dirty="0" smtClean="0"/>
              <a:t> which gets as argument the pointer to the “</a:t>
            </a:r>
            <a:r>
              <a:rPr lang="en-US" sz="2400" b="1" dirty="0" smtClean="0"/>
              <a:t>object</a:t>
            </a:r>
            <a:r>
              <a:rPr lang="en-US" sz="2400" dirty="0" smtClean="0"/>
              <a:t>” and returns </a:t>
            </a:r>
            <a:r>
              <a:rPr lang="en-US" sz="2400" b="1" dirty="0" smtClean="0">
                <a:latin typeface="Courier New" pitchFamily="49" charset="0"/>
              </a:rPr>
              <a:t>double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Func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VFunc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MCFunc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MCVFunc</a:t>
            </a:r>
            <a:r>
              <a:rPr lang="en-US" sz="2000" b="1" dirty="0" smtClean="0">
                <a:latin typeface="Courier New" pitchFamily="49" charset="0"/>
              </a:rPr>
              <a:t>    (interface)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Fun 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VFun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MCFun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MCVFun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</a:rPr>
              <a:t>(assignable)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“</a:t>
            </a:r>
            <a:r>
              <a:rPr lang="en-US" sz="2400" b="1" dirty="0" smtClean="0"/>
              <a:t>Cut/Predicate</a:t>
            </a:r>
            <a:r>
              <a:rPr lang="en-US" sz="2400" dirty="0" smtClean="0"/>
              <a:t>”: </a:t>
            </a:r>
            <a:r>
              <a:rPr lang="en-US" sz="2400" dirty="0" err="1" smtClean="0"/>
              <a:t>functor</a:t>
            </a:r>
            <a:r>
              <a:rPr lang="en-US" sz="2400" dirty="0" smtClean="0"/>
              <a:t>, which gets as an argument the pointer to the “</a:t>
            </a:r>
            <a:r>
              <a:rPr lang="en-US" sz="2400" b="1" dirty="0" smtClean="0"/>
              <a:t>objects</a:t>
            </a:r>
            <a:r>
              <a:rPr lang="en-US" sz="2400" dirty="0" smtClean="0"/>
              <a:t>” and returns </a:t>
            </a:r>
            <a:r>
              <a:rPr lang="en-US" sz="2400" b="1" dirty="0" err="1" smtClean="0">
                <a:latin typeface="Courier New" pitchFamily="49" charset="0"/>
              </a:rPr>
              <a:t>bool</a:t>
            </a:r>
            <a:endParaRPr lang="en-US" sz="2400" b="1" dirty="0" smtClean="0">
              <a:latin typeface="Courier New" pitchFamily="49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Cuts,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VCuts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MCCuts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MCVCuts</a:t>
            </a:r>
            <a:r>
              <a:rPr lang="en-US" sz="2000" b="1" dirty="0" smtClean="0">
                <a:latin typeface="Courier New" pitchFamily="49" charset="0"/>
              </a:rPr>
              <a:t>    (interface)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VCut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MCCut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MCVCut</a:t>
            </a:r>
            <a:r>
              <a:rPr lang="en-US" sz="2000" dirty="0" smtClean="0"/>
              <a:t>          </a:t>
            </a:r>
            <a:r>
              <a:rPr lang="en-US" sz="2000" b="1" dirty="0" smtClean="0">
                <a:latin typeface="Courier New" pitchFamily="49" charset="0"/>
              </a:rPr>
              <a:t>(assignable)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“</a:t>
            </a:r>
            <a:r>
              <a:rPr lang="en-US" sz="2400" b="1" dirty="0" smtClean="0"/>
              <a:t>Range</a:t>
            </a:r>
            <a:r>
              <a:rPr lang="en-US" sz="2400" dirty="0" smtClean="0"/>
              <a:t>”: a lightweight representation (</a:t>
            </a:r>
            <a:r>
              <a:rPr lang="en-US" sz="2400" b="1" dirty="0" smtClean="0">
                <a:latin typeface="Courier New" pitchFamily="49" charset="0"/>
              </a:rPr>
              <a:t>STL</a:t>
            </a:r>
            <a:r>
              <a:rPr lang="en-US" sz="2400" dirty="0" smtClean="0"/>
              <a:t> compliant) of container/sequence of “</a:t>
            </a:r>
            <a:r>
              <a:rPr lang="en-US" sz="2400" b="1" dirty="0" smtClean="0"/>
              <a:t>objects</a:t>
            </a:r>
            <a:r>
              <a:rPr lang="en-US" sz="2400" dirty="0" smtClean="0"/>
              <a:t>”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VRange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MCRange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MCVRange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  <p:sp>
        <p:nvSpPr>
          <p:cNvPr id="493572" name="Text Box 4"/>
          <p:cNvSpPr txBox="1">
            <a:spLocks noChangeArrowheads="1"/>
          </p:cNvSpPr>
          <p:nvPr/>
        </p:nvSpPr>
        <p:spPr bwMode="auto">
          <a:xfrm>
            <a:off x="5638800" y="1219200"/>
            <a:ext cx="3352800" cy="346075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  <a:defRPr/>
            </a:pPr>
            <a:r>
              <a:rPr lang="en-US" sz="1600" b="1" baseline="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+</a:t>
            </a:r>
            <a:r>
              <a:rPr lang="en-US" sz="1600" b="1" baseline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HepMC</a:t>
            </a:r>
            <a:r>
              <a:rPr lang="en-US" sz="1600" b="1" baseline="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::</a:t>
            </a:r>
            <a:r>
              <a:rPr lang="en-US" sz="1600" b="1" baseline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GenParticle</a:t>
            </a:r>
            <a:r>
              <a:rPr lang="en-US" sz="1600" baseline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1600" baseline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…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1F644-BCDD-48DC-9735-426F6FB473E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“Functions”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b="1" smtClean="0">
                <a:latin typeface="Courier New" pitchFamily="49" charset="0"/>
              </a:rPr>
              <a:t>LoKi</a:t>
            </a:r>
            <a:r>
              <a:rPr lang="en-US" smtClean="0"/>
              <a:t> offers about &gt;100 “Functions”:</a:t>
            </a:r>
          </a:p>
          <a:p>
            <a:pPr eaLnBrk="1" hangingPunct="1">
              <a:defRPr/>
            </a:pPr>
            <a:r>
              <a:rPr lang="en-US" smtClean="0"/>
              <a:t>“</a:t>
            </a:r>
            <a:r>
              <a:rPr lang="en-US" b="1" smtClean="0">
                <a:latin typeface="Courier New" pitchFamily="49" charset="0"/>
              </a:rPr>
              <a:t>Particle</a:t>
            </a:r>
            <a:r>
              <a:rPr lang="en-US" smtClean="0"/>
              <a:t> Functions”, e.g. </a:t>
            </a:r>
          </a:p>
          <a:p>
            <a:pPr lvl="3" eaLnBrk="1" hangingPunct="1">
              <a:buFontTx/>
              <a:buNone/>
              <a:defRPr/>
            </a:pPr>
            <a:r>
              <a:rPr lang="en-US" smtClean="0"/>
              <a:t> 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LoKi::Particles::Momentum         P </a:t>
            </a:r>
          </a:p>
          <a:p>
            <a:pPr lvl="3"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LoKi::Particles::Identifier       ID </a:t>
            </a:r>
          </a:p>
          <a:p>
            <a:pPr lvl="3"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LoKi::Vertices::ImpactParameter   IP</a:t>
            </a:r>
          </a:p>
          <a:p>
            <a:pPr eaLnBrk="1" hangingPunct="1">
              <a:defRPr/>
            </a:pPr>
            <a:r>
              <a:rPr lang="en-US" smtClean="0"/>
              <a:t>“</a:t>
            </a:r>
            <a:r>
              <a:rPr lang="en-US" b="1" smtClean="0">
                <a:latin typeface="Courier New" pitchFamily="49" charset="0"/>
              </a:rPr>
              <a:t>Vertex</a:t>
            </a:r>
            <a:r>
              <a:rPr lang="en-US" smtClean="0"/>
              <a:t> Functions”</a:t>
            </a:r>
          </a:p>
          <a:p>
            <a:pPr lvl="3"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LoKi::Vertices::VertexChi2        VCHI2</a:t>
            </a:r>
          </a:p>
          <a:p>
            <a:pPr eaLnBrk="1" hangingPunct="1">
              <a:defRPr/>
            </a:pPr>
            <a:r>
              <a:rPr lang="en-US" smtClean="0"/>
              <a:t>“</a:t>
            </a:r>
            <a:r>
              <a:rPr lang="en-US" b="1" smtClean="0">
                <a:latin typeface="Courier New" pitchFamily="49" charset="0"/>
              </a:rPr>
              <a:t>MCParticle</a:t>
            </a:r>
            <a:r>
              <a:rPr lang="en-US" smtClean="0"/>
              <a:t> Functions”</a:t>
            </a:r>
          </a:p>
          <a:p>
            <a:pPr lvl="3"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LoKi::MCParticles::ProperLifeTime  MCTIME</a:t>
            </a:r>
          </a:p>
          <a:p>
            <a:pPr eaLnBrk="1" hangingPunct="1">
              <a:defRPr/>
            </a:pPr>
            <a:r>
              <a:rPr lang="en-US" smtClean="0"/>
              <a:t>“</a:t>
            </a:r>
            <a:r>
              <a:rPr lang="en-US" b="1" smtClean="0">
                <a:latin typeface="Courier New" pitchFamily="49" charset="0"/>
              </a:rPr>
              <a:t>MCVertex</a:t>
            </a:r>
            <a:r>
              <a:rPr lang="en-US" smtClean="0"/>
              <a:t> Functions”</a:t>
            </a:r>
          </a:p>
          <a:p>
            <a:pPr lvl="3"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LoKi::McVertices::MCVertexDistance MCVDIST</a:t>
            </a:r>
          </a:p>
        </p:txBody>
      </p:sp>
      <p:sp>
        <p:nvSpPr>
          <p:cNvPr id="494596" name="AutoShape 4"/>
          <p:cNvSpPr>
            <a:spLocks noChangeArrowheads="1"/>
          </p:cNvSpPr>
          <p:nvPr/>
        </p:nvSpPr>
        <p:spPr bwMode="auto">
          <a:xfrm>
            <a:off x="5562600" y="1752600"/>
            <a:ext cx="1295400" cy="381000"/>
          </a:xfrm>
          <a:prstGeom prst="wedgeRectCallout">
            <a:avLst>
              <a:gd name="adj1" fmla="val -61889"/>
              <a:gd name="adj2" fmla="val 115000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  <a:defRPr/>
            </a:pPr>
            <a:r>
              <a:rPr lang="en-US" sz="18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C++</a:t>
            </a:r>
            <a:r>
              <a:rPr lang="en-US" sz="18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 type</a:t>
            </a:r>
          </a:p>
        </p:txBody>
      </p:sp>
      <p:sp>
        <p:nvSpPr>
          <p:cNvPr id="494597" name="AutoShape 5"/>
          <p:cNvSpPr>
            <a:spLocks noChangeArrowheads="1"/>
          </p:cNvSpPr>
          <p:nvPr/>
        </p:nvSpPr>
        <p:spPr bwMode="auto">
          <a:xfrm>
            <a:off x="7391400" y="2057400"/>
            <a:ext cx="1143000" cy="381000"/>
          </a:xfrm>
          <a:prstGeom prst="wedgeRectCallout">
            <a:avLst>
              <a:gd name="adj1" fmla="val -59861"/>
              <a:gd name="adj2" fmla="val 133333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  <a:defRPr/>
            </a:pPr>
            <a:r>
              <a:rPr lang="en-US" sz="24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alias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26BE6-5247-438C-A34A-B2471610815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“Metafunctions” (~20)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Transverse momentum of the first daughter </a:t>
            </a:r>
          </a:p>
          <a:p>
            <a:pPr lvl="2"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CHILD( </a:t>
            </a: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PT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, 1 )</a:t>
            </a: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 D</a:t>
            </a:r>
            <a:r>
              <a:rPr lang="en-US" baseline="-25000" smtClean="0">
                <a:latin typeface="Times New Roman" pitchFamily="18" charset="0"/>
              </a:rPr>
              <a:t>LL</a:t>
            </a:r>
            <a:r>
              <a:rPr lang="en-US" smtClean="0">
                <a:latin typeface="Times New Roman" pitchFamily="18" charset="0"/>
              </a:rPr>
              <a:t>(K-</a:t>
            </a:r>
            <a:r>
              <a:rPr lang="en-US" smtClean="0">
                <a:latin typeface="Symbol" pitchFamily="18" charset="2"/>
              </a:rPr>
              <a:t>p</a:t>
            </a:r>
            <a:r>
              <a:rPr lang="en-US" smtClean="0">
                <a:latin typeface="Times New Roman" pitchFamily="18" charset="0"/>
              </a:rPr>
              <a:t>)</a:t>
            </a:r>
            <a:r>
              <a:rPr lang="en-US" smtClean="0"/>
              <a:t> for the first daughter of the first doughter</a:t>
            </a:r>
          </a:p>
          <a:p>
            <a:pPr lvl="2" eaLnBrk="1" hangingPunct="1">
              <a:buFontTx/>
              <a:buNone/>
              <a:defRPr/>
            </a:pPr>
            <a:r>
              <a:rPr lang="en-US" smtClean="0"/>
              <a:t>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CHILD( CHILD( </a:t>
            </a: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PIDK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, 1 )  , 1 )</a:t>
            </a: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n-US" smtClean="0"/>
              <a:t>Minimal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baseline="-25000" smtClean="0">
                <a:latin typeface="Times New Roman" pitchFamily="18" charset="0"/>
              </a:rPr>
              <a:t>LL</a:t>
            </a:r>
            <a:r>
              <a:rPr lang="en-US" smtClean="0">
                <a:latin typeface="Times New Roman" pitchFamily="18" charset="0"/>
              </a:rPr>
              <a:t>(K-</a:t>
            </a:r>
            <a:r>
              <a:rPr lang="en-US" smtClean="0">
                <a:latin typeface="Symbol" pitchFamily="18" charset="2"/>
              </a:rPr>
              <a:t>p</a:t>
            </a:r>
            <a:r>
              <a:rPr lang="en-US" smtClean="0">
                <a:latin typeface="Times New Roman" pitchFamily="18" charset="0"/>
              </a:rPr>
              <a:t>)</a:t>
            </a:r>
            <a:r>
              <a:rPr lang="en-US" smtClean="0"/>
              <a:t> for all daughter kaons in the decay tree:</a:t>
            </a:r>
          </a:p>
          <a:p>
            <a:pPr lvl="2"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MINTREE( </a:t>
            </a: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PIDK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, “K-” == ABSID )</a:t>
            </a:r>
            <a:r>
              <a:rPr lang="en-US" b="1" smtClean="0">
                <a:latin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mtClean="0"/>
              <a:t>And a lot of “adapters”:</a:t>
            </a:r>
          </a:p>
          <a:p>
            <a:pPr lvl="2"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VXFUN, MCMOTH, FILTER, 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839EF-EB6C-494C-8579-00520978232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Functions &amp; Cuts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Operations with functions: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Fun fun = P 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+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PT 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/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GeV 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*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sin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( 1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/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M ) ;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Fun fun = pow(P,Q) + atan2(PX,PY); </a:t>
            </a:r>
          </a:p>
          <a:p>
            <a:pPr eaLnBrk="1" hangingPunct="1">
              <a:defRPr/>
            </a:pPr>
            <a:r>
              <a:rPr lang="en-US" sz="2400" smtClean="0"/>
              <a:t>Comparisons: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cut =  PT 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1.5 *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Gaudi::Units::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GeV ;</a:t>
            </a:r>
          </a:p>
          <a:p>
            <a:pPr eaLnBrk="1" hangingPunct="1">
              <a:defRPr/>
            </a:pPr>
            <a:r>
              <a:rPr lang="en-US" sz="2400" smtClean="0"/>
              <a:t>Boolean operations</a:t>
            </a:r>
          </a:p>
          <a:p>
            <a:pPr lvl="2" eaLnBrk="1" hangingPunct="1"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cut = ( PT &gt; 1.5 *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Gaudi::Units::</a:t>
            </a: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GeV )</a:t>
            </a:r>
            <a:r>
              <a:rPr lang="en-US" sz="1800" b="1" smtClean="0">
                <a:solidFill>
                  <a:schemeClr val="bg2"/>
                </a:solidFill>
                <a:latin typeface="Courier New" pitchFamily="49" charset="0"/>
              </a:rPr>
              <a:t>&amp;&amp;</a:t>
            </a: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 Q &lt; 0 ) ;</a:t>
            </a:r>
            <a:r>
              <a:rPr lang="en-US" sz="2000" smtClean="0"/>
              <a:t> </a:t>
            </a:r>
          </a:p>
          <a:p>
            <a:pPr eaLnBrk="1" hangingPunct="1">
              <a:defRPr/>
            </a:pPr>
            <a:r>
              <a:rPr lang="en-US" sz="2400" smtClean="0"/>
              <a:t>Special cases  </a:t>
            </a:r>
          </a:p>
          <a:p>
            <a:pPr lvl="1" eaLnBrk="1" hangingPunct="1">
              <a:defRPr/>
            </a:pPr>
            <a:r>
              <a:rPr lang="en-US" sz="2200" b="1" smtClean="0">
                <a:latin typeface="Courier New" pitchFamily="49" charset="0"/>
              </a:rPr>
              <a:t> ID,ABSID,MCID,MCABSID,GID,GABSID </a:t>
            </a:r>
            <a:r>
              <a:rPr lang="en-US" sz="2200" smtClean="0"/>
              <a:t>: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cut = 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“pi+” ==    ID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;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cut = 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“mu-” == ABSID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;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9ED65-D818-4CBC-8507-72C38FEB73D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“Own” functions/cuts  I 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Class which implements </a:t>
            </a:r>
            <a:r>
              <a:rPr lang="en-US" sz="2400" b="1" dirty="0" err="1" smtClean="0">
                <a:latin typeface="Courier New" pitchFamily="49" charset="0"/>
              </a:rPr>
              <a:t>LoKi</a:t>
            </a:r>
            <a:r>
              <a:rPr lang="en-US" sz="2400" b="1" dirty="0" smtClean="0">
                <a:latin typeface="Courier New" pitchFamily="49" charset="0"/>
              </a:rPr>
              <a:t>::</a:t>
            </a:r>
            <a:r>
              <a:rPr lang="en-US" sz="2400" b="1" dirty="0" err="1" smtClean="0">
                <a:latin typeface="Courier New" pitchFamily="49" charset="0"/>
              </a:rPr>
              <a:t>Functor</a:t>
            </a:r>
            <a:r>
              <a:rPr lang="en-US" sz="2400" b="1" dirty="0" smtClean="0">
                <a:latin typeface="Courier New" pitchFamily="49" charset="0"/>
              </a:rPr>
              <a:t>&lt;</a:t>
            </a:r>
            <a:r>
              <a:rPr lang="en-US" sz="2400" b="1" dirty="0" err="1" smtClean="0">
                <a:latin typeface="Courier New" pitchFamily="49" charset="0"/>
              </a:rPr>
              <a:t>TYPE,double</a:t>
            </a:r>
            <a:r>
              <a:rPr lang="en-US" sz="2400" b="1" dirty="0" smtClean="0">
                <a:latin typeface="Courier New" pitchFamily="49" charset="0"/>
              </a:rPr>
              <a:t>&gt;</a:t>
            </a:r>
            <a:r>
              <a:rPr lang="en-US" sz="2400" dirty="0" smtClean="0"/>
              <a:t> or </a:t>
            </a:r>
            <a:r>
              <a:rPr lang="en-US" sz="2400" b="1" dirty="0" err="1" smtClean="0">
                <a:latin typeface="Courier New" pitchFamily="49" charset="0"/>
              </a:rPr>
              <a:t>LoKi</a:t>
            </a:r>
            <a:r>
              <a:rPr lang="en-US" sz="2400" b="1" dirty="0" smtClean="0">
                <a:latin typeface="Courier New" pitchFamily="49" charset="0"/>
              </a:rPr>
              <a:t>::</a:t>
            </a:r>
            <a:r>
              <a:rPr lang="en-US" sz="2400" b="1" dirty="0" err="1" smtClean="0">
                <a:latin typeface="Courier New" pitchFamily="49" charset="0"/>
              </a:rPr>
              <a:t>Functor</a:t>
            </a:r>
            <a:r>
              <a:rPr lang="en-US" sz="2400" b="1" dirty="0" smtClean="0">
                <a:latin typeface="Courier New" pitchFamily="49" charset="0"/>
              </a:rPr>
              <a:t>&lt;</a:t>
            </a:r>
            <a:r>
              <a:rPr lang="en-US" sz="2400" b="1" dirty="0" err="1" smtClean="0">
                <a:latin typeface="Courier New" pitchFamily="49" charset="0"/>
              </a:rPr>
              <a:t>TYPE,bool</a:t>
            </a:r>
            <a:r>
              <a:rPr lang="en-US" sz="2400" b="1" dirty="0" smtClean="0">
                <a:latin typeface="Courier New" pitchFamily="49" charset="0"/>
              </a:rPr>
              <a:t>&gt;</a:t>
            </a:r>
            <a:r>
              <a:rPr lang="en-US" sz="2400" dirty="0" smtClean="0"/>
              <a:t> interface :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Courier New" pitchFamily="49" charset="0"/>
              </a:rPr>
              <a:t>TYPE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const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LHCb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::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LHCb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::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MC,HepMC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::Gen)Particle*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const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LHCb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::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LHCb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::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MC,HepMC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::Gen)Vertex*</a:t>
            </a:r>
          </a:p>
          <a:p>
            <a:pPr eaLnBrk="1" hangingPunct="1">
              <a:defRPr/>
            </a:pPr>
            <a:r>
              <a:rPr lang="en-US" sz="2400" dirty="0" smtClean="0"/>
              <a:t>2 </a:t>
            </a:r>
            <a:r>
              <a:rPr lang="en-US" sz="2400" u="sng" dirty="0" smtClean="0"/>
              <a:t>mandatory</a:t>
            </a:r>
            <a:r>
              <a:rPr lang="en-US" sz="2400" dirty="0" smtClean="0"/>
              <a:t> methods </a:t>
            </a:r>
          </a:p>
          <a:p>
            <a:pPr lvl="2" eaLnBrk="1" hangingPunct="1">
              <a:buFontTx/>
              <a:buNone/>
              <a:defRPr/>
            </a:pPr>
            <a:r>
              <a:rPr lang="en-US" sz="2000" dirty="0" smtClean="0"/>
              <a:t> 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MyType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* clone() const ;</a:t>
            </a:r>
          </a:p>
          <a:p>
            <a:pPr lvl="2" eaLnBrk="1" hangingPunct="1">
              <a:buFontTx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result_type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operator() ( argument a ) const ; </a:t>
            </a:r>
          </a:p>
          <a:p>
            <a:pPr eaLnBrk="1" hangingPunct="1">
              <a:defRPr/>
            </a:pPr>
            <a:r>
              <a:rPr lang="en-US" sz="2400" dirty="0" smtClean="0"/>
              <a:t>Optional:</a:t>
            </a:r>
          </a:p>
          <a:p>
            <a:pPr lvl="2" eaLnBrk="1" hangingPunct="1">
              <a:buFontTx/>
              <a:buNone/>
              <a:defRPr/>
            </a:pPr>
            <a:r>
              <a:rPr lang="en-US" sz="2000" dirty="0" smtClean="0"/>
              <a:t>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std::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ostream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&amp;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fillStream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 std::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ostream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&amp; s ) const { return s &lt;&lt; “</a:t>
            </a:r>
            <a:r>
              <a:rPr lang="en-US" sz="1800" b="1" dirty="0" smtClean="0">
                <a:solidFill>
                  <a:schemeClr val="bg2"/>
                </a:solidFill>
                <a:latin typeface="Courier New" pitchFamily="49" charset="0"/>
              </a:rPr>
              <a:t>XXX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 ; 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677A6-ABDA-4975-B0D6-689370A148D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smtClean="0"/>
              <a:t>Every day idioms: simple selections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#include “LoKi/LoKi.h”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LOKI_ALGORITHM( MyAlg)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using namespace LoKi        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using namespace LoKi::Cuts  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</a:t>
            </a: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using namespace LoKi::Types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Range pions = select( </a:t>
            </a: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</a:rPr>
              <a:t>“pi”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“pi+” == ABSID &amp;&amp; PT &gt; 0.5 * GeV ) 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info() &lt;&lt; “ found pions:” &lt;&lt; pions.size()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&lt;&lt; endreq 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return StatusCode::SUCCESS 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};</a:t>
            </a:r>
          </a:p>
        </p:txBody>
      </p:sp>
      <p:sp>
        <p:nvSpPr>
          <p:cNvPr id="499716" name="AutoShape 4"/>
          <p:cNvSpPr>
            <a:spLocks noChangeArrowheads="1"/>
          </p:cNvSpPr>
          <p:nvPr/>
        </p:nvSpPr>
        <p:spPr bwMode="auto">
          <a:xfrm>
            <a:off x="6019800" y="2133600"/>
            <a:ext cx="1143000" cy="381000"/>
          </a:xfrm>
          <a:prstGeom prst="wedgeRectCallout">
            <a:avLst>
              <a:gd name="adj1" fmla="val -122083"/>
              <a:gd name="adj2" fmla="val 335833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  <a:defRPr/>
            </a:pP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TAG</a:t>
            </a:r>
          </a:p>
        </p:txBody>
      </p:sp>
      <p:sp>
        <p:nvSpPr>
          <p:cNvPr id="499717" name="AutoShape 5"/>
          <p:cNvSpPr>
            <a:spLocks noChangeArrowheads="1"/>
          </p:cNvSpPr>
          <p:nvPr/>
        </p:nvSpPr>
        <p:spPr bwMode="auto">
          <a:xfrm>
            <a:off x="5791200" y="3200400"/>
            <a:ext cx="3048000" cy="381000"/>
          </a:xfrm>
          <a:prstGeom prst="wedgeRectCallout">
            <a:avLst>
              <a:gd name="adj1" fmla="val -38852"/>
              <a:gd name="adj2" fmla="val 114167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  <a:defRPr/>
            </a:pPr>
            <a:r>
              <a:rPr lang="en-US" sz="1400" b="1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Cuts: </a:t>
            </a:r>
            <a:r>
              <a:rPr lang="en-US" sz="1400" baseline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sz="1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4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and </a:t>
            </a:r>
            <a:r>
              <a:rPr lang="en-US" sz="1400" baseline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sz="1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en-US" sz="14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with p</a:t>
            </a: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14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&gt;500 MeV/c</a:t>
            </a:r>
          </a:p>
        </p:txBody>
      </p:sp>
      <p:sp>
        <p:nvSpPr>
          <p:cNvPr id="499718" name="Text Box 6"/>
          <p:cNvSpPr txBox="1">
            <a:spLocks noChangeArrowheads="1"/>
          </p:cNvSpPr>
          <p:nvPr/>
        </p:nvSpPr>
        <p:spPr bwMode="auto">
          <a:xfrm>
            <a:off x="4495800" y="1524000"/>
            <a:ext cx="4267200" cy="346075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  <a:defRPr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Select from all loaded/created particles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1C104-0ED3-4B96-ADCB-B20FB855B4F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Simple selections (II)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Select from other selected range :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</a:t>
            </a:r>
            <a:r>
              <a:rPr lang="en-US" sz="2000" b="1" dirty="0" err="1" smtClean="0">
                <a:solidFill>
                  <a:schemeClr val="bg2"/>
                </a:solidFill>
                <a:latin typeface="Courier New" pitchFamily="49" charset="0"/>
              </a:rPr>
              <a:t>pions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= select( “pi” , “pi-” == ABSID ) ;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pos   = select( “pi+” , </a:t>
            </a:r>
            <a:r>
              <a:rPr lang="en-US" sz="2000" b="1" dirty="0" err="1" smtClean="0">
                <a:solidFill>
                  <a:schemeClr val="bg2"/>
                </a:solidFill>
                <a:latin typeface="Courier New" pitchFamily="49" charset="0"/>
              </a:rPr>
              <a:t>pions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, Q &gt; 0 ) ;</a:t>
            </a:r>
          </a:p>
          <a:p>
            <a:pPr eaLnBrk="1" hangingPunct="1">
              <a:defRPr/>
            </a:pPr>
            <a:r>
              <a:rPr lang="en-US" sz="2400" dirty="0" smtClean="0"/>
              <a:t>Select from </a:t>
            </a:r>
            <a:r>
              <a:rPr lang="en-US" sz="2400" b="1" dirty="0" err="1" smtClean="0">
                <a:latin typeface="Courier New" pitchFamily="49" charset="0"/>
              </a:rPr>
              <a:t>KeyedContainer</a:t>
            </a:r>
            <a:r>
              <a:rPr lang="en-US" sz="2400" dirty="0" smtClean="0"/>
              <a:t>: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const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LHCb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::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Particle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::Container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* </a:t>
            </a:r>
            <a:r>
              <a:rPr lang="en-US" sz="2000" b="1" dirty="0" smtClean="0">
                <a:solidFill>
                  <a:schemeClr val="bg2"/>
                </a:solidFill>
                <a:latin typeface="Courier New" pitchFamily="49" charset="0"/>
              </a:rPr>
              <a:t>data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=      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get&lt;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LHCb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::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Particles&gt;(“Phys/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MyChannel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/Particles”);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bs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= select( “myBs0” , </a:t>
            </a:r>
            <a:r>
              <a:rPr lang="en-US" sz="2000" b="1" dirty="0" smtClean="0">
                <a:solidFill>
                  <a:schemeClr val="bg2"/>
                </a:solidFill>
                <a:latin typeface="Courier New" pitchFamily="49" charset="0"/>
              </a:rPr>
              <a:t>data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, 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“B_s0” == ID );</a:t>
            </a:r>
          </a:p>
          <a:p>
            <a:pPr eaLnBrk="1" hangingPunct="1">
              <a:defRPr/>
            </a:pPr>
            <a:r>
              <a:rPr lang="en-US" sz="2400" dirty="0" smtClean="0"/>
              <a:t>Select from arbitrary </a:t>
            </a:r>
            <a:r>
              <a:rPr lang="en-US" sz="2400" i="1" dirty="0" smtClean="0"/>
              <a:t>sequence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seq</a:t>
            </a:r>
            <a:r>
              <a:rPr lang="en-US" sz="2400" dirty="0" smtClean="0"/>
              <a:t> : </a:t>
            </a:r>
          </a:p>
          <a:p>
            <a:pPr lvl="2" eaLnBrk="1" hangingPunct="1">
              <a:buFontTx/>
              <a:buNone/>
              <a:defRPr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k0s = select( “myK0S” , 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2"/>
                </a:solidFill>
                <a:latin typeface="Courier New" pitchFamily="49" charset="0"/>
              </a:rPr>
              <a:t>seq.begin</a:t>
            </a:r>
            <a:r>
              <a:rPr lang="en-US" sz="2000" b="1" dirty="0" smtClean="0">
                <a:solidFill>
                  <a:schemeClr val="bg2"/>
                </a:solidFill>
                <a:latin typeface="Courier New" pitchFamily="49" charset="0"/>
              </a:rPr>
              <a:t>() , </a:t>
            </a:r>
            <a:r>
              <a:rPr lang="en-US" sz="2000" b="1" dirty="0" err="1" smtClean="0">
                <a:solidFill>
                  <a:schemeClr val="bg2"/>
                </a:solidFill>
                <a:latin typeface="Courier New" pitchFamily="49" charset="0"/>
              </a:rPr>
              <a:t>seq.end</a:t>
            </a:r>
            <a:r>
              <a:rPr lang="en-US" sz="2000" b="1" dirty="0" smtClean="0">
                <a:solidFill>
                  <a:schemeClr val="bg2"/>
                </a:solidFill>
                <a:latin typeface="Courier New" pitchFamily="49" charset="0"/>
              </a:rPr>
              <a:t>()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, “KS0” == ID );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303D-1506-474C-B106-FC382F060CC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Easy way to get cuts from *.opts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Tx/>
              <a:buNone/>
              <a:defRPr/>
            </a:pPr>
            <a:endParaRPr lang="en-US" sz="2800" i="1" dirty="0" smtClean="0"/>
          </a:p>
          <a:p>
            <a:pPr eaLnBrk="1" hangingPunct="1">
              <a:buFontTx/>
              <a:buNone/>
              <a:defRPr/>
            </a:pPr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*.opts :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lvl="1"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MyLoKiAlg.Cuts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= { “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ptMin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 : 1 *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GeV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, </a:t>
            </a:r>
          </a:p>
          <a:p>
            <a:pPr lvl="1"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  “alpha” : 0.99999 } ;</a:t>
            </a:r>
          </a:p>
          <a:p>
            <a:pPr eaLnBrk="1" hangingPunct="1">
              <a:buFontTx/>
              <a:buNone/>
              <a:defRPr/>
            </a:pPr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*.cpp: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Cut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ptCutMin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= PT &gt;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cutValue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(“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ptMin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”);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Cut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ptCutMax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= PT &lt;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cutValue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(“ptMax”,5*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GeV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8CF46-D9AE-4F0A-9D3F-F0E0DE3581E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Outline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LoKi</a:t>
            </a:r>
            <a:endParaRPr lang="en-US" sz="2800" b="1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</a:rPr>
              <a:t>DaVinci</a:t>
            </a:r>
            <a:r>
              <a:rPr lang="en-US" sz="2800" b="1" dirty="0" smtClean="0">
                <a:latin typeface="Courier New" pitchFamily="49" charset="0"/>
              </a:rPr>
              <a:t> v20r3</a:t>
            </a: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</p:txBody>
      </p:sp>
      <p:pic>
        <p:nvPicPr>
          <p:cNvPr id="16391" name="Picture 4" descr="sna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24400" y="1219200"/>
            <a:ext cx="4114800" cy="4800600"/>
          </a:xfrm>
          <a:noFill/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68BE2-CF18-4FB3-8590-2641764A4CE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Select tracks with </a:t>
            </a:r>
            <a:r>
              <a:rPr lang="en-US" smtClean="0">
                <a:latin typeface="Times New Roman" pitchFamily="18" charset="0"/>
              </a:rPr>
              <a:t>min(</a:t>
            </a:r>
            <a:r>
              <a:rPr lang="en-US" smtClean="0">
                <a:latin typeface="Symbol" pitchFamily="18" charset="2"/>
              </a:rPr>
              <a:t>c</a:t>
            </a:r>
            <a:r>
              <a:rPr lang="en-US" baseline="30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)</a:t>
            </a:r>
            <a:r>
              <a:rPr lang="en-US" baseline="-25000" smtClean="0">
                <a:latin typeface="Times New Roman" pitchFamily="18" charset="0"/>
              </a:rPr>
              <a:t>IP</a:t>
            </a:r>
            <a:r>
              <a:rPr lang="en-US" smtClean="0">
                <a:latin typeface="Times New Roman" pitchFamily="18" charset="0"/>
              </a:rPr>
              <a:t>&gt;25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Very efficient operation if done </a:t>
            </a:r>
            <a:r>
              <a:rPr lang="en-US" b="1" dirty="0" smtClean="0"/>
              <a:t>BEFORE</a:t>
            </a:r>
            <a:r>
              <a:rPr lang="en-US" dirty="0" smtClean="0"/>
              <a:t> looping, the </a:t>
            </a:r>
            <a:r>
              <a:rPr lang="en-US" dirty="0" err="1" smtClean="0"/>
              <a:t>combinatoric</a:t>
            </a:r>
            <a:r>
              <a:rPr lang="en-US" dirty="0" smtClean="0"/>
              <a:t> </a:t>
            </a:r>
            <a:r>
              <a:rPr lang="en-US" dirty="0" smtClean="0"/>
              <a:t>is reduced significantly (and </a:t>
            </a:r>
            <a:r>
              <a:rPr lang="en-US" b="1" dirty="0" smtClean="0"/>
              <a:t>huge</a:t>
            </a:r>
            <a:r>
              <a:rPr lang="en-US" dirty="0" smtClean="0"/>
              <a:t> gain in CPU!)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const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LHCb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::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RecVertex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::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ConstVector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&amp;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pvs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= desktop()-&gt;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primaryVertices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() 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Fun mipc2 = </a:t>
            </a:r>
            <a:r>
              <a:rPr lang="en-US" b="1" dirty="0" smtClean="0">
                <a:solidFill>
                  <a:schemeClr val="bg2"/>
                </a:solidFill>
                <a:latin typeface="Courier New" pitchFamily="49" charset="0"/>
              </a:rPr>
              <a:t>MIPCHI2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 geo() ,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pvs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) 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pions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= select( “pi” 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“pi+” = ABSID &amp;&amp;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mips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&gt; 25) ; </a:t>
            </a:r>
          </a:p>
        </p:txBody>
      </p:sp>
      <p:sp>
        <p:nvSpPr>
          <p:cNvPr id="506884" name="AutoShape 4"/>
          <p:cNvSpPr>
            <a:spLocks noChangeArrowheads="1"/>
          </p:cNvSpPr>
          <p:nvPr/>
        </p:nvSpPr>
        <p:spPr bwMode="auto">
          <a:xfrm>
            <a:off x="4038600" y="2209800"/>
            <a:ext cx="4267200" cy="381000"/>
          </a:xfrm>
          <a:prstGeom prst="wedgeRectCallout">
            <a:avLst>
              <a:gd name="adj1" fmla="val -43750"/>
              <a:gd name="adj2" fmla="val 157917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  <a:defRPr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Vertices are selected in a similar way</a:t>
            </a:r>
          </a:p>
        </p:txBody>
      </p:sp>
      <p:sp>
        <p:nvSpPr>
          <p:cNvPr id="506885" name="AutoShape 5"/>
          <p:cNvSpPr>
            <a:spLocks noChangeArrowheads="1"/>
          </p:cNvSpPr>
          <p:nvPr/>
        </p:nvSpPr>
        <p:spPr bwMode="auto">
          <a:xfrm>
            <a:off x="4267200" y="3886200"/>
            <a:ext cx="3048000" cy="381000"/>
          </a:xfrm>
          <a:prstGeom prst="wedgeRectCallout">
            <a:avLst>
              <a:gd name="adj1" fmla="val -57500"/>
              <a:gd name="adj2" fmla="val 95000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  <a:defRPr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The function objects itself</a:t>
            </a:r>
          </a:p>
        </p:txBody>
      </p:sp>
      <p:sp>
        <p:nvSpPr>
          <p:cNvPr id="506886" name="AutoShape 6"/>
          <p:cNvSpPr>
            <a:spLocks noChangeArrowheads="1"/>
          </p:cNvSpPr>
          <p:nvPr/>
        </p:nvSpPr>
        <p:spPr bwMode="auto">
          <a:xfrm>
            <a:off x="4724400" y="5791200"/>
            <a:ext cx="4191000" cy="381000"/>
          </a:xfrm>
          <a:prstGeom prst="wedgeRectCallout">
            <a:avLst>
              <a:gd name="adj1" fmla="val -23449"/>
              <a:gd name="adj2" fmla="val -80417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  <a:defRPr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Select pions not from primary verstices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DBFF7-C821-40BA-8C03-C06DB5A312B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Trivial 1-particle loops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Nothing special:    </a:t>
            </a:r>
            <a:r>
              <a:rPr lang="en-US" sz="2400" b="1" smtClean="0">
                <a:latin typeface="Courier New" pitchFamily="49" charset="0"/>
              </a:rPr>
              <a:t>Range</a:t>
            </a:r>
            <a:r>
              <a:rPr lang="en-US" sz="2400" smtClean="0"/>
              <a:t> behaves like </a:t>
            </a:r>
            <a:r>
              <a:rPr lang="en-US" sz="2400" b="1" smtClean="0">
                <a:latin typeface="Courier New" pitchFamily="49" charset="0"/>
              </a:rPr>
              <a:t>STL</a:t>
            </a:r>
            <a:r>
              <a:rPr lang="en-US" sz="2400" smtClean="0"/>
              <a:t>-container</a:t>
            </a:r>
          </a:p>
          <a:p>
            <a:pPr eaLnBrk="1" hangingPunct="1">
              <a:buFontTx/>
              <a:buNone/>
              <a:defRPr/>
            </a:pPr>
            <a:endParaRPr lang="en-US" sz="24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</a:t>
            </a: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</a:rPr>
              <a:t>pions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= select( … )  ;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for( Range::iterator ipi = </a:t>
            </a: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</a:rPr>
              <a:t>pions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.begin() ; 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</a:t>
            </a: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</a:rPr>
              <a:t>pions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.end() != ipi ; ++ipi ) 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{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const </a:t>
            </a: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LHCb::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Particle* p = *ipi ;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info() &lt;&lt; “ pion momentum:” </a:t>
            </a:r>
          </a:p>
          <a:p>
            <a:pPr eaLnBrk="1" hangingPunct="1"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&lt;&lt; P( p ) /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Gaudi::Units::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GeV &lt;&lt; endreq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};</a:t>
            </a:r>
          </a:p>
          <a:p>
            <a:pPr eaLnBrk="1" hangingPunct="1">
              <a:buFontTx/>
              <a:buNone/>
              <a:defRPr/>
            </a:pPr>
            <a:endParaRPr lang="en-US" sz="24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75844-A850-4BEC-AE12-FC6451DD419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Excersize 1  </a:t>
            </a:r>
            <a:endParaRPr lang="ru-RU" smtClean="0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Select stable particles according to simple criteria </a:t>
            </a:r>
          </a:p>
          <a:p>
            <a:pPr lvl="2"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Courier New" pitchFamily="49" charset="0"/>
              </a:rPr>
              <a:t>ABSID, Q, PIDK, </a:t>
            </a:r>
            <a:r>
              <a:rPr lang="en-US" sz="2000" b="1" dirty="0" err="1" smtClean="0">
                <a:solidFill>
                  <a:schemeClr val="bg2"/>
                </a:solidFill>
                <a:latin typeface="Courier New" pitchFamily="49" charset="0"/>
              </a:rPr>
              <a:t>PIDmu</a:t>
            </a:r>
            <a:r>
              <a:rPr lang="en-US" sz="2000" b="1" dirty="0" smtClean="0">
                <a:solidFill>
                  <a:schemeClr val="bg2"/>
                </a:solidFill>
                <a:latin typeface="Courier New" pitchFamily="49" charset="0"/>
              </a:rPr>
              <a:t>, P, PT,…</a:t>
            </a:r>
            <a:r>
              <a:rPr lang="en-US" sz="2000" dirty="0" smtClean="0"/>
              <a:t> </a:t>
            </a:r>
          </a:p>
          <a:p>
            <a:pPr eaLnBrk="1" hangingPunct="1">
              <a:defRPr/>
            </a:pPr>
            <a:r>
              <a:rPr lang="en-US" sz="2400" dirty="0" smtClean="0"/>
              <a:t>Sub-select from selected containers using refined criteria from *.opts file </a:t>
            </a:r>
          </a:p>
          <a:p>
            <a:pPr eaLnBrk="1" hangingPunct="1">
              <a:defRPr/>
            </a:pPr>
            <a:r>
              <a:rPr lang="en-US" sz="2400" dirty="0" smtClean="0"/>
              <a:t>Count them 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algn="ctr" eaLnBrk="1" hangingPunct="1">
              <a:buFontTx/>
              <a:buNone/>
              <a:defRPr/>
            </a:pPr>
            <a:r>
              <a:rPr lang="en-US" sz="2400" dirty="0" smtClean="0"/>
              <a:t>Hints: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select( … ) 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cutValue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 … 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dirty="0" smtClean="0"/>
              <a:t>(Almost) solution: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…/solutions/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GetData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/*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78BEC-2F44-49EF-A437-C692981C2B2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Excersize 2</a:t>
            </a:r>
            <a:endParaRPr lang="ru-RU" smtClean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Select stable particles according to some simple criteria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Make simple loop over Range of particles, fill n-</a:t>
            </a:r>
            <a:r>
              <a:rPr lang="en-US" sz="2400" dirty="0" err="1" smtClean="0"/>
              <a:t>tuple</a:t>
            </a:r>
            <a:r>
              <a:rPr lang="en-US" sz="2400" dirty="0" smtClean="0"/>
              <a:t> using simple functions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Courier New" pitchFamily="49" charset="0"/>
              </a:rPr>
              <a:t>ABSID, Q, PIDK, </a:t>
            </a:r>
            <a:r>
              <a:rPr lang="en-US" sz="2000" b="1" dirty="0" err="1" smtClean="0">
                <a:solidFill>
                  <a:schemeClr val="bg2"/>
                </a:solidFill>
                <a:latin typeface="Courier New" pitchFamily="49" charset="0"/>
              </a:rPr>
              <a:t>PIDmu</a:t>
            </a:r>
            <a:r>
              <a:rPr lang="en-US" sz="2000" b="1" dirty="0" smtClean="0">
                <a:solidFill>
                  <a:schemeClr val="bg2"/>
                </a:solidFill>
                <a:latin typeface="Courier New" pitchFamily="49" charset="0"/>
              </a:rPr>
              <a:t>, P, PT,…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Hints: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 More configurations for N-</a:t>
            </a:r>
            <a:r>
              <a:rPr lang="en-US" sz="2400" dirty="0" err="1" smtClean="0"/>
              <a:t>tuples</a:t>
            </a:r>
            <a:r>
              <a:rPr lang="en-US" sz="2400" dirty="0" smtClean="0"/>
              <a:t> is required in </a:t>
            </a:r>
            <a:r>
              <a:rPr lang="en-US" sz="2400" b="1" dirty="0" smtClean="0">
                <a:latin typeface="Courier New" pitchFamily="49" charset="0"/>
              </a:rPr>
              <a:t>*.</a:t>
            </a:r>
            <a:r>
              <a:rPr lang="en-US" sz="2400" b="1" dirty="0" err="1" smtClean="0">
                <a:latin typeface="Courier New" pitchFamily="49" charset="0"/>
              </a:rPr>
              <a:t>py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nTuple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 … ) , column( name , value )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Solutions: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../solutions/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SimpleLoop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../solutions/SimpleLoop2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Multiparticle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over the selected particle collections/tags: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Range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mypi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select ( “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myPi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”, … ) ;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Range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myK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select ( “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myK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” , … ) ;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 Loop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D0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loop ( “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myK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myPi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” , “D0” ) ;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D0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++D0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plot (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D0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) , “K-pi+ mass” , 1500 , 2000 ) ;</a:t>
            </a:r>
          </a:p>
          <a:p>
            <a:pPr lvl="1">
              <a:buNone/>
            </a:pP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if  ( </a:t>
            </a:r>
            <a:r>
              <a:rPr lang="en-US" sz="2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VHI2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D0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) &gt; 100 ) { continue ; }</a:t>
            </a:r>
          </a:p>
          <a:p>
            <a:pPr lvl="1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plot (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D0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) , “K-pi+ mass” , 1500 , 2000 ) ;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3A204-3865-42DA-8619-34A361D556C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4BF2D-B604-4E8B-BC73-23497F8A953F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Access to daughters:</a:t>
            </a:r>
            <a:endParaRPr lang="ru-RU" smtClean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using namespace LoKi::Child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( Loop D0 = loop ( “K- pi+” , “D0” ) ; D0 ; ++D0 )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const LHCb::Particle* kaon = D0(1) 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const LHCb::Particle* pion = D0(2) 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const LHCb::Particle* k1   = child ( D0 , 1 );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const LHCb::Particle* p1   = child ( D0 , 2 ) 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}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const LHCb::Particle* B   = … 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const LHcb::Particle* psi = child ( B   , 1 ) 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const LHCb::Particle* mu  = child ( psi , 1 ) 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const LHCb::Particle* mu1 = child ( B   , 1 , 1 ) 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const LHCb::Particle* mu2 = child ( B   , 1 , 2 ) ;</a:t>
            </a:r>
            <a:r>
              <a:rPr lang="en-US" sz="2400" smtClean="0"/>
              <a:t> </a:t>
            </a:r>
            <a:endParaRPr lang="ru-RU" sz="2400" smtClean="0"/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91400" y="3505200"/>
            <a:ext cx="1371600" cy="42545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  <a:defRPr/>
            </a:pPr>
            <a:r>
              <a:rPr lang="en-US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 is “self”</a:t>
            </a:r>
            <a:endParaRPr lang="ru-RU" baseline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5A8CC-F8C8-4B10-9F01-251AA873BD0E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Creation 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Different  creation strategies: [optional]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In the loop declaration: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Loop D0 = loop( “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myK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- 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myPi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+” , “D0” , </a:t>
            </a:r>
            <a:r>
              <a:rPr lang="en-US" sz="1600" b="1" dirty="0" smtClean="0">
                <a:solidFill>
                  <a:schemeClr val="bg2"/>
                </a:solidFill>
                <a:latin typeface="Courier New" pitchFamily="49" charset="0"/>
              </a:rPr>
              <a:t>CREATOR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) </a:t>
            </a:r>
            <a:endPara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nothing – default creation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pointer to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IParticleCombiner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tool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nickname or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typename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of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IParticleCombiner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tool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“”, “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OffLine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            : 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OfflineVertexFitter</a:t>
            </a:r>
            <a:endPara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“Trigger”                : 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TrgVertexFitter</a:t>
            </a:r>
            <a:endPara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“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Kalman”,”Blind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”, “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LoKi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 : 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LoKi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::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VertexFitter</a:t>
            </a:r>
            <a:endPara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?                       : 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MomentumCombiner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In the loop body: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( Loop D0 = … ; D0 ; ++D0 )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// optional: Re-create: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StatusCode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sc1 = D0-&gt;make( </a:t>
            </a:r>
            <a:r>
              <a:rPr lang="en-US" sz="2000" b="1" dirty="0" smtClean="0">
                <a:solidFill>
                  <a:schemeClr val="bg2"/>
                </a:solidFill>
                <a:latin typeface="Courier New" pitchFamily="49" charset="0"/>
              </a:rPr>
              <a:t>CREATOR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FF023-571E-40E1-A83A-E0A7C921D91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(Re)Fits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 Related to the creation strategies: [optional]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400" dirty="0" smtClean="0"/>
              <a:t>In the loop body:</a:t>
            </a:r>
          </a:p>
          <a:p>
            <a:pPr lvl="1" eaLnBrk="1" hangingPunct="1">
              <a:buFontTx/>
              <a:buNone/>
              <a:defRPr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( Loop D0 = … ; D0 ; ++D0 ) </a:t>
            </a:r>
          </a:p>
          <a:p>
            <a:pPr lvl="1" eaLnBrk="1" hangingPunct="1">
              <a:buFontTx/>
              <a:buNone/>
              <a:defRPr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{</a:t>
            </a:r>
          </a:p>
          <a:p>
            <a:pPr lvl="1" eaLnBrk="1" hangingPunct="1">
              <a:buFontTx/>
              <a:buNone/>
              <a:defRPr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// optional: Re-Fit</a:t>
            </a:r>
          </a:p>
          <a:p>
            <a:pPr lvl="1" eaLnBrk="1" hangingPunct="1">
              <a:buFontTx/>
              <a:buNone/>
              <a:defRPr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StatusCode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sc2 = D0-&gt;</a:t>
            </a:r>
            <a:r>
              <a:rPr lang="en-US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reFit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 </a:t>
            </a:r>
            <a:r>
              <a:rPr lang="en-US" sz="2200" b="1" dirty="0" smtClean="0">
                <a:solidFill>
                  <a:schemeClr val="bg2"/>
                </a:solidFill>
                <a:latin typeface="Courier New" pitchFamily="49" charset="0"/>
              </a:rPr>
              <a:t>REFIT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) ;</a:t>
            </a:r>
          </a:p>
          <a:p>
            <a:pPr lvl="1" eaLnBrk="1" hangingPunct="1">
              <a:buFontTx/>
              <a:buNone/>
              <a:defRPr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}</a:t>
            </a:r>
          </a:p>
          <a:p>
            <a:pPr lvl="2"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nothing – default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refitter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pointer to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IParticleReFitter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tool</a:t>
            </a:r>
          </a:p>
          <a:p>
            <a:pPr lvl="2"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nickname or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typename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IParticleReFitter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tool</a:t>
            </a:r>
          </a:p>
          <a:p>
            <a:pPr lvl="3" eaLnBrk="1" hangingPunct="1">
              <a:defRPr/>
            </a:pPr>
            <a:r>
              <a:rPr lang="en-US" sz="1800" b="1" dirty="0" smtClean="0">
                <a:solidFill>
                  <a:schemeClr val="bg2"/>
                </a:solidFill>
                <a:latin typeface="Courier New" pitchFamily="49" charset="0"/>
              </a:rPr>
              <a:t>“”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, “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OffLine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    :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OfflineVertexFitter</a:t>
            </a:r>
            <a:endPara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3" eaLnBrk="1" hangingPunct="1"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“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Kalman”,”Blind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 :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LoKi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::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VertexFitter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3C6ED-EFB3-4851-9DBA-E06DB3089263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Save something interesting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cut = … 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( Loop D0 = … ; D0 ; ++D0 )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if ( !cut( D0 ) ) { continue ;}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D0-&gt;save( “</a:t>
            </a: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myD0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 ) 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Extract saved particles: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d0 = selected( “</a:t>
            </a: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myD0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 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info() &lt;&lt; “ D0 saved: ”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&lt;&lt;   d0.size() &lt;&lt; endreq;</a:t>
            </a:r>
          </a:p>
        </p:txBody>
      </p:sp>
      <p:sp>
        <p:nvSpPr>
          <p:cNvPr id="504836" name="AutoShape 4"/>
          <p:cNvSpPr>
            <a:spLocks noChangeArrowheads="1"/>
          </p:cNvSpPr>
          <p:nvPr/>
        </p:nvSpPr>
        <p:spPr bwMode="auto">
          <a:xfrm>
            <a:off x="4419600" y="3429000"/>
            <a:ext cx="990600" cy="381000"/>
          </a:xfrm>
          <a:prstGeom prst="wedgeRectCallout">
            <a:avLst>
              <a:gd name="adj1" fmla="val -131731"/>
              <a:gd name="adj2" fmla="val -86250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  <a:defRPr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TAG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AA0B6-1DB4-469C-9D81-EC55AEA3732C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Excersize 3</a:t>
            </a:r>
            <a:endParaRPr lang="ru-RU" smtClean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Select charged kaons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Sub-select positive and negatoive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Make loop over all </a:t>
            </a:r>
            <a:r>
              <a:rPr lang="en-US" sz="2400" smtClean="0">
                <a:latin typeface="Times New Roman" pitchFamily="18" charset="0"/>
              </a:rPr>
              <a:t>K</a:t>
            </a:r>
            <a:r>
              <a:rPr lang="en-US" sz="2400" baseline="30000" smtClean="0">
                <a:latin typeface="Times New Roman" pitchFamily="18" charset="0"/>
              </a:rPr>
              <a:t>+</a:t>
            </a:r>
            <a:r>
              <a:rPr lang="en-US" sz="2400" smtClean="0">
                <a:latin typeface="Times New Roman" pitchFamily="18" charset="0"/>
              </a:rPr>
              <a:t>K</a:t>
            </a:r>
            <a:r>
              <a:rPr lang="en-US" sz="2400" baseline="30000" smtClean="0">
                <a:latin typeface="Times New Roman" pitchFamily="18" charset="0"/>
              </a:rPr>
              <a:t>-</a:t>
            </a:r>
            <a:r>
              <a:rPr lang="en-US" sz="2400" smtClean="0"/>
              <a:t> combination, plot invariant mass under some simple criteria, fill simple N-Tuple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Save “good” </a:t>
            </a:r>
            <a:r>
              <a:rPr lang="en-US" sz="2400" smtClean="0">
                <a:latin typeface="Symbol" pitchFamily="18" charset="2"/>
              </a:rPr>
              <a:t>f</a:t>
            </a:r>
            <a:r>
              <a:rPr lang="en-US" sz="2400" smtClean="0"/>
              <a:t>-candidates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Count them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/>
              <a:t>Hints: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 Default configurations of creators and refitters are OK</a:t>
            </a:r>
            <a:endParaRPr lang="en-US" sz="2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 </a:t>
            </a:r>
            <a:r>
              <a:rPr lang="en-US" sz="2400" smtClean="0">
                <a:latin typeface="Symbol" pitchFamily="18" charset="2"/>
              </a:rPr>
              <a:t>f</a:t>
            </a:r>
            <a:r>
              <a:rPr lang="en-US" sz="2400" smtClean="0"/>
              <a:t> name is  </a:t>
            </a:r>
            <a:r>
              <a:rPr lang="en-US" sz="2400" b="1" smtClean="0">
                <a:latin typeface="Courier New" pitchFamily="49" charset="0"/>
              </a:rPr>
              <a:t>phi(1020)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/>
              <a:t>Solutions: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../solutions/LoKiLoop </a:t>
            </a:r>
            <a:endParaRPr lang="ru-RU" sz="24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57508-0C09-4F3D-839F-128BE1F750E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Courier New" pitchFamily="49" charset="0"/>
              </a:rPr>
              <a:t>LoKi </a:t>
            </a:r>
          </a:p>
        </p:txBody>
      </p:sp>
      <p:sp>
        <p:nvSpPr>
          <p:cNvPr id="484355" name="Text Box 3"/>
          <p:cNvSpPr txBox="1">
            <a:spLocks noChangeArrowheads="1"/>
          </p:cNvSpPr>
          <p:nvPr/>
        </p:nvSpPr>
        <p:spPr bwMode="auto">
          <a:xfrm>
            <a:off x="4572000" y="304800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 algn="l">
              <a:spcBef>
                <a:spcPct val="50000"/>
              </a:spcBef>
              <a:defRPr/>
            </a:pPr>
            <a:endParaRPr lang="ru-RU" sz="1600" baseline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4356" name="Text Box 4"/>
          <p:cNvSpPr txBox="1">
            <a:spLocks noChangeArrowheads="1"/>
          </p:cNvSpPr>
          <p:nvPr/>
        </p:nvSpPr>
        <p:spPr bwMode="auto">
          <a:xfrm>
            <a:off x="685800" y="4038600"/>
            <a:ext cx="769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 algn="l">
              <a:spcBef>
                <a:spcPct val="50000"/>
              </a:spcBef>
              <a:defRPr/>
            </a:pPr>
            <a:endParaRPr lang="ru-RU" sz="1600" baseline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43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610600" cy="4800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</a:rPr>
              <a:t>C++</a:t>
            </a:r>
            <a:r>
              <a:rPr lang="en-US" sz="2400" smtClean="0">
                <a:solidFill>
                  <a:schemeClr val="bg2"/>
                </a:solidFill>
                <a:latin typeface="Courier" pitchFamily="49" charset="0"/>
              </a:rPr>
              <a:t> </a:t>
            </a:r>
            <a:r>
              <a:rPr lang="en-US" sz="2400" i="1" smtClean="0">
                <a:solidFill>
                  <a:schemeClr val="bg2"/>
                </a:solidFill>
              </a:rPr>
              <a:t>Toolkit for user friendly Physics Analysis</a:t>
            </a:r>
          </a:p>
          <a:p>
            <a:pPr eaLnBrk="1" hangingPunct="1">
              <a:defRPr/>
            </a:pPr>
            <a:r>
              <a:rPr lang="en-US" sz="2000" b="1" smtClean="0"/>
              <a:t> </a:t>
            </a:r>
            <a:r>
              <a:rPr lang="en-US" sz="2400" smtClean="0"/>
              <a:t>Available for users from begin of 2003 </a:t>
            </a:r>
          </a:p>
          <a:p>
            <a:pPr lvl="1" eaLnBrk="1" hangingPunct="1">
              <a:defRPr/>
            </a:pPr>
            <a:r>
              <a:rPr lang="en-US" smtClean="0"/>
              <a:t>The first analysis has been reported March 2003 </a:t>
            </a:r>
          </a:p>
          <a:p>
            <a:pPr lvl="2" eaLnBrk="1" hangingPunct="1">
              <a:defRPr/>
            </a:pPr>
            <a:r>
              <a:rPr lang="en-US" i="1" smtClean="0">
                <a:hlinkClick r:id="rId3"/>
              </a:rPr>
              <a:t>Benoit Viaud</a:t>
            </a:r>
            <a:r>
              <a:rPr lang="en-US" smtClean="0"/>
              <a:t>: </a:t>
            </a:r>
            <a:r>
              <a:rPr lang="en-US" b="1" smtClean="0">
                <a:latin typeface="Times New Roman" pitchFamily="18" charset="0"/>
              </a:rPr>
              <a:t>B</a:t>
            </a:r>
            <a:r>
              <a:rPr lang="en-US" b="1" baseline="30000" smtClean="0">
                <a:latin typeface="Times New Roman" pitchFamily="18" charset="0"/>
              </a:rPr>
              <a:t>0</a:t>
            </a:r>
            <a:r>
              <a:rPr lang="en-US" b="1" smtClean="0"/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b="1" smtClean="0">
                <a:latin typeface="Symbol" pitchFamily="18" charset="2"/>
              </a:rPr>
              <a:t>f K</a:t>
            </a:r>
            <a:r>
              <a:rPr lang="en-US" b="1" baseline="-25000" smtClean="0">
                <a:latin typeface="Times New Roman" pitchFamily="18" charset="0"/>
              </a:rPr>
              <a:t>S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/>
              <a:t>Used for few </a:t>
            </a:r>
            <a:r>
              <a:rPr lang="en-US" sz="2400" b="1" smtClean="0">
                <a:latin typeface="Times New Roman" pitchFamily="18" charset="0"/>
              </a:rPr>
              <a:t>TDR</a:t>
            </a:r>
            <a:r>
              <a:rPr lang="en-US" sz="2400" smtClean="0"/>
              <a:t> studies in 2003 </a:t>
            </a:r>
          </a:p>
          <a:p>
            <a:pPr eaLnBrk="1" hangingPunct="1">
              <a:defRPr/>
            </a:pPr>
            <a:r>
              <a:rPr lang="en-US" sz="2400" smtClean="0"/>
              <a:t> In use for some </a:t>
            </a:r>
            <a:r>
              <a:rPr lang="en-US" sz="2400" b="1" smtClean="0">
                <a:latin typeface="Times New Roman" pitchFamily="18" charset="0"/>
              </a:rPr>
              <a:t>DC04</a:t>
            </a:r>
            <a:r>
              <a:rPr lang="en-US" sz="2400" smtClean="0"/>
              <a:t> selections/stripping (~¼?)</a:t>
            </a:r>
          </a:p>
          <a:p>
            <a:pPr eaLnBrk="1" hangingPunct="1">
              <a:defRPr/>
            </a:pPr>
            <a:r>
              <a:rPr lang="en-US" sz="2400" smtClean="0"/>
              <a:t> In use for private studies, </a:t>
            </a:r>
          </a:p>
          <a:p>
            <a:pPr lvl="2"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failure to count all users..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</a:t>
            </a:r>
            <a:r>
              <a:rPr lang="en-US" smtClean="0"/>
              <a:t>   </a:t>
            </a:r>
          </a:p>
          <a:p>
            <a:pPr eaLnBrk="1" hangingPunct="1">
              <a:defRPr/>
            </a:pPr>
            <a:r>
              <a:rPr lang="en-US" sz="2400" smtClean="0"/>
              <a:t> Mailing list:</a:t>
            </a:r>
            <a:r>
              <a:rPr lang="en-US" sz="2400" b="1" smtClean="0"/>
              <a:t> </a:t>
            </a:r>
            <a:r>
              <a:rPr lang="en-US" sz="2400" b="1" i="1" smtClean="0">
                <a:latin typeface="Courier New" pitchFamily="49" charset="0"/>
                <a:hlinkClick r:id="rId4"/>
              </a:rPr>
              <a:t>lhcb-loki@cern.ch</a:t>
            </a:r>
            <a:r>
              <a:rPr lang="en-US" sz="2400" b="1" smtClean="0"/>
              <a:t> </a:t>
            </a:r>
          </a:p>
          <a:p>
            <a:pPr eaLnBrk="1" hangingPunct="1">
              <a:defRPr/>
            </a:pPr>
            <a:r>
              <a:rPr lang="en-US" sz="2400" smtClean="0"/>
              <a:t> </a:t>
            </a:r>
            <a:r>
              <a:rPr lang="en-US" sz="2400" smtClean="0">
                <a:hlinkClick r:id="rId5"/>
              </a:rPr>
              <a:t>LoKi pages </a:t>
            </a:r>
            <a:r>
              <a:rPr lang="en-US" sz="2400" smtClean="0"/>
              <a:t>by </a:t>
            </a:r>
            <a:r>
              <a:rPr lang="en-US" sz="2400" smtClean="0">
                <a:hlinkClick r:id="rId6"/>
              </a:rPr>
              <a:t>Elena Mayatskaya</a:t>
            </a:r>
            <a:endParaRPr lang="en-US" sz="2400" b="1" baseline="-25000" smtClean="0">
              <a:latin typeface="Times New Roman" pitchFamily="18" charset="0"/>
            </a:endParaRPr>
          </a:p>
        </p:txBody>
      </p:sp>
      <p:sp>
        <p:nvSpPr>
          <p:cNvPr id="484358" name="Text Box 6"/>
          <p:cNvSpPr txBox="1">
            <a:spLocks noChangeArrowheads="1"/>
          </p:cNvSpPr>
          <p:nvPr/>
        </p:nvSpPr>
        <p:spPr bwMode="auto">
          <a:xfrm>
            <a:off x="4876800" y="990600"/>
            <a:ext cx="3581400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  <a:defRPr/>
            </a:pPr>
            <a:r>
              <a:rPr lang="en-US" sz="1800" i="1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“Tool for senior physicists” 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A9A8A-3B55-467F-A0DF-520916D798B4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Using </a:t>
            </a:r>
            <a:r>
              <a:rPr lang="en-US" smtClean="0">
                <a:latin typeface="Courier New" pitchFamily="49" charset="0"/>
              </a:rPr>
              <a:t>Patterns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Shortcut for </a:t>
            </a:r>
            <a:r>
              <a:rPr lang="en-US" i="1" smtClean="0"/>
              <a:t>“loop + cuts + save + selected”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phi = 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</a:t>
            </a: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</a:rPr>
              <a:t>pattern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 “phi” , “K+ K-” ,“phi(1020)”,    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ADMASS(“phi(1020)”) &lt; 10 * MeV , </a:t>
            </a:r>
          </a:p>
          <a:p>
            <a:pPr eaLnBrk="1" hangingPunct="1"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VCHI2 &lt; 25 ) ;</a:t>
            </a:r>
          </a:p>
          <a:p>
            <a:pPr eaLnBrk="1" hangingPunct="1">
              <a:buFontTx/>
              <a:buNone/>
              <a:defRPr/>
            </a:pPr>
            <a:endParaRPr lang="en-US" sz="24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mtClean="0"/>
              <a:t>Compact</a:t>
            </a:r>
          </a:p>
          <a:p>
            <a:pPr eaLnBrk="1" hangingPunct="1">
              <a:defRPr/>
            </a:pPr>
            <a:r>
              <a:rPr lang="en-US" smtClean="0"/>
              <a:t>Efficient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C7EDD-3C42-4150-8847-6D83F2B99AF0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Get something “working”  (1)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u="sng" smtClean="0">
                <a:latin typeface="Courier New" pitchFamily="49" charset="0"/>
              </a:rPr>
              <a:t>//Select muons (</a:t>
            </a:r>
            <a:r>
              <a:rPr lang="en-US" sz="1800" b="1" u="sng" smtClean="0">
                <a:latin typeface="Symbol" pitchFamily="18" charset="2"/>
              </a:rPr>
              <a:t>m</a:t>
            </a:r>
            <a:r>
              <a:rPr lang="en-US" sz="1800" b="1" u="sng" baseline="30000" smtClean="0">
                <a:latin typeface="Courier New" pitchFamily="49" charset="0"/>
              </a:rPr>
              <a:t>+</a:t>
            </a:r>
            <a:r>
              <a:rPr lang="en-US" sz="1800" b="1" u="sng" smtClean="0">
                <a:latin typeface="Courier New" pitchFamily="49" charset="0"/>
              </a:rPr>
              <a:t> and </a:t>
            </a:r>
            <a:r>
              <a:rPr lang="en-US" sz="1800" b="1" u="sng" smtClean="0">
                <a:latin typeface="Symbol" pitchFamily="18" charset="2"/>
              </a:rPr>
              <a:t>m</a:t>
            </a:r>
            <a:r>
              <a:rPr lang="en-US" sz="1800" b="1" u="sng" baseline="30000" smtClean="0">
                <a:latin typeface="Courier New" pitchFamily="49" charset="0"/>
              </a:rPr>
              <a:t>-</a:t>
            </a:r>
            <a:r>
              <a:rPr lang="en-US" sz="1800" b="1" u="sng" smtClean="0">
                <a:latin typeface="Courier New" pitchFamily="49" charset="0"/>
              </a:rPr>
              <a:t>) according to </a:t>
            </a:r>
            <a:r>
              <a:rPr lang="en-US" sz="1800" b="1" u="sng" smtClean="0">
                <a:solidFill>
                  <a:schemeClr val="bg2"/>
                </a:solidFill>
                <a:latin typeface="Courier New" pitchFamily="49" charset="0"/>
              </a:rPr>
              <a:t>B</a:t>
            </a:r>
            <a:r>
              <a:rPr lang="en-US" sz="1800" b="1" u="sng" baseline="-25000" smtClean="0">
                <a:solidFill>
                  <a:schemeClr val="bg2"/>
                </a:solidFill>
                <a:latin typeface="Courier New" pitchFamily="49" charset="0"/>
              </a:rPr>
              <a:t>s</a:t>
            </a:r>
            <a:r>
              <a:rPr lang="en-US" sz="1800" b="1" u="sng" smtClean="0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→</a:t>
            </a:r>
            <a:r>
              <a:rPr lang="en-US" sz="1800" b="1" u="sng" smtClean="0">
                <a:solidFill>
                  <a:schemeClr val="bg2"/>
                </a:solidFill>
                <a:latin typeface="Courier New" pitchFamily="49" charset="0"/>
              </a:rPr>
              <a:t>J/</a:t>
            </a:r>
            <a:r>
              <a:rPr lang="en-US" sz="1800" b="1" u="sng" smtClean="0">
                <a:solidFill>
                  <a:schemeClr val="bg2"/>
                </a:solidFill>
                <a:latin typeface="Symbol" pitchFamily="18" charset="2"/>
              </a:rPr>
              <a:t>yf</a:t>
            </a:r>
            <a:r>
              <a:rPr lang="en-US" sz="1800" b="1" u="sng" smtClean="0">
                <a:latin typeface="Courier New" pitchFamily="49" charset="0"/>
              </a:rPr>
              <a:t> selection cuts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mu = select( “mu” ,                 </a:t>
            </a:r>
            <a:r>
              <a:rPr lang="en-US" sz="1800" b="1" smtClean="0">
                <a:latin typeface="Courier New" pitchFamily="49" charset="0"/>
              </a:rPr>
              <a:t>/* unique tag   */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“mu+”  == ABSID &amp;&amp;     </a:t>
            </a:r>
            <a:r>
              <a:rPr lang="en-US" sz="1800" b="1" smtClean="0">
                <a:latin typeface="Courier New" pitchFamily="49" charset="0"/>
              </a:rPr>
              <a:t>/* </a:t>
            </a:r>
            <a:r>
              <a:rPr lang="en-US" sz="1800" b="1" smtClean="0">
                <a:latin typeface="Symbol" pitchFamily="18" charset="2"/>
              </a:rPr>
              <a:t>m</a:t>
            </a:r>
            <a:r>
              <a:rPr lang="en-US" sz="1800" b="1" baseline="30000" smtClean="0">
                <a:latin typeface="Courier New" pitchFamily="49" charset="0"/>
              </a:rPr>
              <a:t>+</a:t>
            </a:r>
            <a:r>
              <a:rPr lang="en-US" sz="1800" b="1" smtClean="0">
                <a:latin typeface="Courier New" pitchFamily="49" charset="0"/>
              </a:rPr>
              <a:t> and </a:t>
            </a:r>
            <a:r>
              <a:rPr lang="en-US" sz="1800" b="1" smtClean="0">
                <a:latin typeface="Symbol" pitchFamily="18" charset="2"/>
              </a:rPr>
              <a:t>m</a:t>
            </a:r>
            <a:r>
              <a:rPr lang="en-US" sz="1800" b="1" baseline="30000" smtClean="0">
                <a:latin typeface="Courier New" pitchFamily="49" charset="0"/>
              </a:rPr>
              <a:t>-</a:t>
            </a:r>
            <a:r>
              <a:rPr lang="en-US" sz="1800" b="1" smtClean="0">
                <a:latin typeface="Courier New" pitchFamily="49" charset="0"/>
              </a:rPr>
              <a:t>    */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 PIDmu &gt;  -8    &amp;&amp;     </a:t>
            </a:r>
            <a:r>
              <a:rPr lang="en-US" sz="1800" b="1" smtClean="0">
                <a:latin typeface="Courier New" pitchFamily="49" charset="0"/>
              </a:rPr>
              <a:t>/* </a:t>
            </a:r>
            <a:r>
              <a:rPr lang="en-US" sz="1800" b="1" smtClean="0">
                <a:latin typeface="Symbol" pitchFamily="18" charset="2"/>
              </a:rPr>
              <a:t>D</a:t>
            </a:r>
            <a:r>
              <a:rPr lang="en-US" sz="1800" b="1" baseline="-25000" smtClean="0">
                <a:latin typeface="Courier New" pitchFamily="49" charset="0"/>
              </a:rPr>
              <a:t>LL</a:t>
            </a:r>
            <a:r>
              <a:rPr lang="en-US" sz="1800" b="1" smtClean="0">
                <a:latin typeface="Courier New" pitchFamily="49" charset="0"/>
              </a:rPr>
              <a:t>(</a:t>
            </a:r>
            <a:r>
              <a:rPr lang="en-US" sz="1800" b="1" smtClean="0">
                <a:latin typeface="Symbol" pitchFamily="18" charset="2"/>
              </a:rPr>
              <a:t>m</a:t>
            </a:r>
            <a:r>
              <a:rPr lang="en-US" sz="1800" b="1" smtClean="0">
                <a:latin typeface="Courier New" pitchFamily="49" charset="0"/>
              </a:rPr>
              <a:t>-</a:t>
            </a:r>
            <a:r>
              <a:rPr lang="en-US" sz="1800" b="1" smtClean="0">
                <a:latin typeface="Symbol" pitchFamily="18" charset="2"/>
              </a:rPr>
              <a:t>p</a:t>
            </a:r>
            <a:r>
              <a:rPr lang="en-US" sz="1800" b="1" smtClean="0">
                <a:latin typeface="Courier New" pitchFamily="49" charset="0"/>
              </a:rPr>
              <a:t>)&gt;-8   */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 mipc2 &gt; 25     &amp;&amp;     </a:t>
            </a:r>
            <a:r>
              <a:rPr lang="en-US" sz="1800" b="1" smtClean="0">
                <a:latin typeface="Courier New" pitchFamily="49" charset="0"/>
              </a:rPr>
              <a:t>/* </a:t>
            </a:r>
            <a:r>
              <a:rPr lang="en-US" sz="1800" b="1" smtClean="0">
                <a:latin typeface="Symbol" pitchFamily="18" charset="2"/>
              </a:rPr>
              <a:t>c</a:t>
            </a:r>
            <a:r>
              <a:rPr lang="en-US" sz="1800" b="1" baseline="30000" smtClean="0">
                <a:latin typeface="Courier New" pitchFamily="49" charset="0"/>
              </a:rPr>
              <a:t>2</a:t>
            </a:r>
            <a:r>
              <a:rPr lang="en-US" sz="1800" b="1" baseline="-25000" smtClean="0">
                <a:latin typeface="Courier New" pitchFamily="49" charset="0"/>
              </a:rPr>
              <a:t>IP</a:t>
            </a:r>
            <a:r>
              <a:rPr lang="en-US" sz="1800" b="1" smtClean="0">
                <a:latin typeface="Courier New" pitchFamily="49" charset="0"/>
              </a:rPr>
              <a:t> &gt; 25     */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 PT    &gt;  300 * MeV ) ;</a:t>
            </a:r>
            <a:r>
              <a:rPr lang="en-US" sz="1800" b="1" smtClean="0">
                <a:latin typeface="Courier New" pitchFamily="49" charset="0"/>
              </a:rPr>
              <a:t>/* p</a:t>
            </a:r>
            <a:r>
              <a:rPr lang="en-US" sz="1800" b="1" baseline="-25000" smtClean="0">
                <a:latin typeface="Courier New" pitchFamily="49" charset="0"/>
              </a:rPr>
              <a:t>T</a:t>
            </a:r>
            <a:r>
              <a:rPr lang="en-US" sz="1800" b="1" smtClean="0">
                <a:latin typeface="Courier New" pitchFamily="49" charset="0"/>
              </a:rPr>
              <a:t>&gt;300 MeV/c */</a:t>
            </a: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u="sng" smtClean="0">
                <a:latin typeface="Courier New" pitchFamily="49" charset="0"/>
              </a:rPr>
              <a:t>//Select J/</a:t>
            </a:r>
            <a:r>
              <a:rPr lang="en-US" sz="2000" b="1" u="sng" smtClean="0">
                <a:latin typeface="Symbol" pitchFamily="18" charset="2"/>
              </a:rPr>
              <a:t>y</a:t>
            </a:r>
            <a:r>
              <a:rPr lang="en-US" sz="2000" b="1" u="sng" smtClean="0">
                <a:latin typeface="Courier New" pitchFamily="49" charset="0"/>
                <a:cs typeface="Times New Roman" pitchFamily="18" charset="0"/>
              </a:rPr>
              <a:t>→</a:t>
            </a:r>
            <a:r>
              <a:rPr lang="en-US" sz="2000" b="1" u="sng" smtClean="0">
                <a:latin typeface="Courier New" pitchFamily="49" charset="0"/>
              </a:rPr>
              <a:t> </a:t>
            </a:r>
            <a:r>
              <a:rPr lang="en-US" sz="2000" b="1" u="sng" smtClean="0">
                <a:latin typeface="Symbol" pitchFamily="18" charset="2"/>
              </a:rPr>
              <a:t>m</a:t>
            </a:r>
            <a:r>
              <a:rPr lang="en-US" sz="2000" b="1" u="sng" baseline="30000" smtClean="0">
                <a:latin typeface="Courier New" pitchFamily="49" charset="0"/>
              </a:rPr>
              <a:t>+</a:t>
            </a:r>
            <a:r>
              <a:rPr lang="en-US" sz="2000" b="1" u="sng" smtClean="0">
                <a:latin typeface="Symbol" pitchFamily="18" charset="2"/>
              </a:rPr>
              <a:t>m</a:t>
            </a:r>
            <a:r>
              <a:rPr lang="en-US" sz="2000" b="1" u="sng" baseline="30000" smtClean="0">
                <a:latin typeface="Courier New" pitchFamily="49" charset="0"/>
              </a:rPr>
              <a:t>-</a:t>
            </a: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dm = ADMASS(“J/psi(1S)”) &lt; 50 * MeV ;</a:t>
            </a:r>
            <a:r>
              <a:rPr lang="en-US" sz="2000" b="1" smtClean="0">
                <a:latin typeface="Courier New" pitchFamily="49" charset="0"/>
              </a:rPr>
              <a:t>//</a:t>
            </a:r>
            <a:r>
              <a:rPr lang="en-US" sz="2000" b="1" smtClean="0">
                <a:latin typeface="Symbol" pitchFamily="18" charset="2"/>
              </a:rPr>
              <a:t>D</a:t>
            </a:r>
            <a:r>
              <a:rPr lang="en-US" sz="2000" b="1" smtClean="0">
                <a:latin typeface="Courier New" pitchFamily="49" charset="0"/>
              </a:rPr>
              <a:t>M&lt;50MeV/c</a:t>
            </a:r>
            <a:r>
              <a:rPr lang="en-US" sz="2000" b="1" baseline="30000" smtClean="0">
                <a:latin typeface="Courier New" pitchFamily="49" charset="0"/>
              </a:rPr>
              <a:t>2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for( Loop Jpsi = loop( “mu mu”,“J/psi(1S)” );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     Jpsi ; ++Jpsi 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if ( 0 != SUMQ(Jpsi)   ) { continue ;}</a:t>
            </a:r>
            <a:r>
              <a:rPr lang="en-US" sz="2000" b="1" smtClean="0">
                <a:latin typeface="Courier New" pitchFamily="49" charset="0"/>
              </a:rPr>
              <a:t>/* </a:t>
            </a:r>
            <a:r>
              <a:rPr lang="en-US" sz="2000" b="1" smtClean="0">
                <a:latin typeface="Symbol" pitchFamily="18" charset="2"/>
              </a:rPr>
              <a:t>m</a:t>
            </a:r>
            <a:r>
              <a:rPr lang="en-US" sz="2000" b="1" baseline="30000" smtClean="0">
                <a:latin typeface="Courier New" pitchFamily="49" charset="0"/>
              </a:rPr>
              <a:t>+</a:t>
            </a:r>
            <a:r>
              <a:rPr lang="en-US" sz="2000" b="1" smtClean="0">
                <a:latin typeface="Courier New" pitchFamily="49" charset="0"/>
              </a:rPr>
              <a:t> &amp; </a:t>
            </a:r>
            <a:r>
              <a:rPr lang="en-US" sz="2000" b="1" smtClean="0">
                <a:latin typeface="Symbol" pitchFamily="18" charset="2"/>
              </a:rPr>
              <a:t>m</a:t>
            </a:r>
            <a:r>
              <a:rPr lang="en-US" sz="2000" b="1" baseline="30000" smtClean="0">
                <a:latin typeface="Courier New" pitchFamily="49" charset="0"/>
              </a:rPr>
              <a:t>-   </a:t>
            </a:r>
            <a:r>
              <a:rPr lang="en-US" sz="2000" b="1" smtClean="0">
                <a:latin typeface="Courier New" pitchFamily="49" charset="0"/>
              </a:rPr>
              <a:t>*/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if ( VCHI2(Jpsi) &gt; 100 ) { continue ;}</a:t>
            </a:r>
            <a:r>
              <a:rPr lang="en-US" sz="2000" b="1" smtClean="0">
                <a:latin typeface="Courier New" pitchFamily="49" charset="0"/>
              </a:rPr>
              <a:t>/* </a:t>
            </a:r>
            <a:r>
              <a:rPr lang="en-US" sz="2000" b="1" smtClean="0">
                <a:latin typeface="Symbol" pitchFamily="18" charset="2"/>
              </a:rPr>
              <a:t>c</a:t>
            </a:r>
            <a:r>
              <a:rPr lang="en-US" sz="2000" b="1" baseline="30000" smtClean="0">
                <a:latin typeface="Courier New" pitchFamily="49" charset="0"/>
              </a:rPr>
              <a:t>2</a:t>
            </a:r>
            <a:r>
              <a:rPr lang="en-US" sz="2000" b="1" baseline="-25000" smtClean="0">
                <a:latin typeface="Courier New" pitchFamily="49" charset="0"/>
              </a:rPr>
              <a:t>VX</a:t>
            </a:r>
            <a:r>
              <a:rPr lang="en-US" sz="2000" b="1" smtClean="0">
                <a:latin typeface="Courier New" pitchFamily="49" charset="0"/>
              </a:rPr>
              <a:t>&lt;100 */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if ( dm( Jpsi) ) { Jpsi-&gt;save(“psi”);}</a:t>
            </a:r>
            <a:r>
              <a:rPr lang="en-US" sz="2000" b="1" smtClean="0">
                <a:latin typeface="Courier New" pitchFamily="49" charset="0"/>
              </a:rPr>
              <a:t>/*</a:t>
            </a:r>
            <a:r>
              <a:rPr lang="en-US" sz="2000" b="1" smtClean="0">
                <a:latin typeface="Symbol" pitchFamily="18" charset="2"/>
              </a:rPr>
              <a:t>D</a:t>
            </a:r>
            <a:r>
              <a:rPr lang="en-US" sz="2000" b="1" smtClean="0">
                <a:latin typeface="Courier New" pitchFamily="49" charset="0"/>
              </a:rPr>
              <a:t>M&lt;50MeV/c</a:t>
            </a:r>
            <a:r>
              <a:rPr lang="en-US" sz="2000" b="1" baseline="30000" smtClean="0">
                <a:latin typeface="Courier New" pitchFamily="49" charset="0"/>
              </a:rPr>
              <a:t>2</a:t>
            </a:r>
            <a:r>
              <a:rPr lang="en-US" sz="2000" b="1" smtClean="0">
                <a:latin typeface="Courier New" pitchFamily="49" charset="0"/>
              </a:rPr>
              <a:t>*/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};</a:t>
            </a:r>
          </a:p>
        </p:txBody>
      </p:sp>
      <p:sp>
        <p:nvSpPr>
          <p:cNvPr id="507908" name="AutoShape 4"/>
          <p:cNvSpPr>
            <a:spLocks noChangeArrowheads="1"/>
          </p:cNvSpPr>
          <p:nvPr/>
        </p:nvSpPr>
        <p:spPr bwMode="auto">
          <a:xfrm>
            <a:off x="6934200" y="3810000"/>
            <a:ext cx="1828800" cy="381000"/>
          </a:xfrm>
          <a:prstGeom prst="wedgeRectCallout">
            <a:avLst>
              <a:gd name="adj1" fmla="val -138454"/>
              <a:gd name="adj2" fmla="val 99583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  <a:defRPr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 = 0 and 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c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&lt;100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25E99-943D-4AEF-92AF-118EE57635F4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Get something “working”  (II)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u="sng" smtClean="0">
                <a:latin typeface="Courier New" pitchFamily="49" charset="0"/>
              </a:rPr>
              <a:t>//Select kaons (K</a:t>
            </a:r>
            <a:r>
              <a:rPr lang="en-US" sz="1800" b="1" u="sng" baseline="30000" smtClean="0">
                <a:latin typeface="Courier New" pitchFamily="49" charset="0"/>
              </a:rPr>
              <a:t>+</a:t>
            </a:r>
            <a:r>
              <a:rPr lang="en-US" sz="1800" b="1" u="sng" smtClean="0">
                <a:latin typeface="Courier New" pitchFamily="49" charset="0"/>
              </a:rPr>
              <a:t> and K</a:t>
            </a:r>
            <a:r>
              <a:rPr lang="en-US" sz="1800" b="1" u="sng" baseline="30000" smtClean="0">
                <a:latin typeface="Courier New" pitchFamily="49" charset="0"/>
              </a:rPr>
              <a:t>-</a:t>
            </a:r>
            <a:r>
              <a:rPr lang="en-US" sz="1800" b="1" u="sng" smtClean="0">
                <a:latin typeface="Courier New" pitchFamily="49" charset="0"/>
              </a:rPr>
              <a:t>) according to </a:t>
            </a:r>
            <a:r>
              <a:rPr lang="en-US" sz="1800" b="1" u="sng" smtClean="0">
                <a:solidFill>
                  <a:schemeClr val="bg2"/>
                </a:solidFill>
                <a:latin typeface="Courier New" pitchFamily="49" charset="0"/>
              </a:rPr>
              <a:t>B</a:t>
            </a:r>
            <a:r>
              <a:rPr lang="en-US" sz="1800" b="1" u="sng" baseline="-25000" smtClean="0">
                <a:solidFill>
                  <a:schemeClr val="bg2"/>
                </a:solidFill>
                <a:latin typeface="Courier New" pitchFamily="49" charset="0"/>
              </a:rPr>
              <a:t>s</a:t>
            </a:r>
            <a:r>
              <a:rPr lang="en-US" sz="1800" b="1" u="sng" smtClean="0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→</a:t>
            </a:r>
            <a:r>
              <a:rPr lang="en-US" sz="1800" b="1" u="sng" smtClean="0">
                <a:solidFill>
                  <a:schemeClr val="bg2"/>
                </a:solidFill>
                <a:latin typeface="Courier New" pitchFamily="49" charset="0"/>
              </a:rPr>
              <a:t>J/</a:t>
            </a:r>
            <a:r>
              <a:rPr lang="en-US" sz="1800" b="1" u="sng" smtClean="0">
                <a:solidFill>
                  <a:schemeClr val="bg2"/>
                </a:solidFill>
                <a:latin typeface="Symbol" pitchFamily="18" charset="2"/>
              </a:rPr>
              <a:t>yf</a:t>
            </a:r>
            <a:r>
              <a:rPr lang="en-US" sz="1800" b="1" u="sng" smtClean="0">
                <a:latin typeface="Courier New" pitchFamily="49" charset="0"/>
              </a:rPr>
              <a:t> selection cuts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k = select( “K” ,                 </a:t>
            </a:r>
            <a:r>
              <a:rPr lang="en-US" sz="1800" b="1" smtClean="0">
                <a:latin typeface="Courier New" pitchFamily="49" charset="0"/>
              </a:rPr>
              <a:t>/* unique tag   */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“K+”  == ABSID &amp;&amp;     </a:t>
            </a:r>
            <a:r>
              <a:rPr lang="en-US" sz="1800" b="1" smtClean="0">
                <a:latin typeface="Courier New" pitchFamily="49" charset="0"/>
              </a:rPr>
              <a:t>/* K</a:t>
            </a:r>
            <a:r>
              <a:rPr lang="en-US" sz="1800" b="1" baseline="30000" smtClean="0">
                <a:latin typeface="Courier New" pitchFamily="49" charset="0"/>
              </a:rPr>
              <a:t>+</a:t>
            </a:r>
            <a:r>
              <a:rPr lang="en-US" sz="1800" b="1" smtClean="0">
                <a:latin typeface="Courier New" pitchFamily="49" charset="0"/>
              </a:rPr>
              <a:t> and K</a:t>
            </a:r>
            <a:r>
              <a:rPr lang="en-US" sz="1800" b="1" baseline="30000" smtClean="0">
                <a:latin typeface="Courier New" pitchFamily="49" charset="0"/>
              </a:rPr>
              <a:t>-</a:t>
            </a:r>
            <a:r>
              <a:rPr lang="en-US" sz="1800" b="1" smtClean="0">
                <a:latin typeface="Courier New" pitchFamily="49" charset="0"/>
              </a:rPr>
              <a:t>     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PIDK  &gt; -2     &amp;&amp;     </a:t>
            </a:r>
            <a:r>
              <a:rPr lang="en-US" sz="1800" b="1" smtClean="0">
                <a:latin typeface="Courier New" pitchFamily="49" charset="0"/>
              </a:rPr>
              <a:t>/* </a:t>
            </a:r>
            <a:r>
              <a:rPr lang="en-US" sz="1800" b="1" smtClean="0">
                <a:latin typeface="Symbol" pitchFamily="18" charset="2"/>
              </a:rPr>
              <a:t>D</a:t>
            </a:r>
            <a:r>
              <a:rPr lang="en-US" sz="1800" b="1" baseline="-25000" smtClean="0">
                <a:latin typeface="Courier New" pitchFamily="49" charset="0"/>
              </a:rPr>
              <a:t>LL</a:t>
            </a:r>
            <a:r>
              <a:rPr lang="en-US" sz="1800" b="1" smtClean="0">
                <a:latin typeface="Courier New" pitchFamily="49" charset="0"/>
              </a:rPr>
              <a:t>(</a:t>
            </a:r>
            <a:r>
              <a:rPr lang="en-US" sz="1800" b="1" smtClean="0">
                <a:latin typeface="Times New Roman" pitchFamily="18" charset="0"/>
              </a:rPr>
              <a:t>K</a:t>
            </a:r>
            <a:r>
              <a:rPr lang="en-US" sz="1800" b="1" smtClean="0">
                <a:latin typeface="Courier New" pitchFamily="49" charset="0"/>
              </a:rPr>
              <a:t>-</a:t>
            </a:r>
            <a:r>
              <a:rPr lang="en-US" sz="1800" b="1" smtClean="0">
                <a:latin typeface="Symbol" pitchFamily="18" charset="2"/>
              </a:rPr>
              <a:t>p</a:t>
            </a:r>
            <a:r>
              <a:rPr lang="en-US" sz="1800" b="1" smtClean="0">
                <a:latin typeface="Courier New" pitchFamily="49" charset="0"/>
              </a:rPr>
              <a:t>)&gt;-2   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mipc2 &gt;  4     &amp;&amp;     </a:t>
            </a:r>
            <a:r>
              <a:rPr lang="en-US" sz="1800" b="1" smtClean="0">
                <a:latin typeface="Courier New" pitchFamily="49" charset="0"/>
              </a:rPr>
              <a:t>/* </a:t>
            </a:r>
            <a:r>
              <a:rPr lang="en-US" sz="1800" b="1" smtClean="0">
                <a:latin typeface="Symbol" pitchFamily="18" charset="2"/>
              </a:rPr>
              <a:t>c</a:t>
            </a:r>
            <a:r>
              <a:rPr lang="en-US" sz="1800" b="1" baseline="30000" smtClean="0">
                <a:latin typeface="Courier New" pitchFamily="49" charset="0"/>
              </a:rPr>
              <a:t>2</a:t>
            </a:r>
            <a:r>
              <a:rPr lang="en-US" sz="1800" b="1" baseline="-25000" smtClean="0">
                <a:latin typeface="Courier New" pitchFamily="49" charset="0"/>
              </a:rPr>
              <a:t>IP</a:t>
            </a:r>
            <a:r>
              <a:rPr lang="en-US" sz="1800" b="1" smtClean="0">
                <a:latin typeface="Courier New" pitchFamily="49" charset="0"/>
              </a:rPr>
              <a:t> &gt; 4       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PT    &gt; 500 * MeV ) ; </a:t>
            </a:r>
            <a:r>
              <a:rPr lang="en-US" sz="1800" b="1" smtClean="0">
                <a:latin typeface="Courier New" pitchFamily="49" charset="0"/>
              </a:rPr>
              <a:t>/* p</a:t>
            </a:r>
            <a:r>
              <a:rPr lang="en-US" sz="1800" b="1" baseline="-25000" smtClean="0">
                <a:latin typeface="Courier New" pitchFamily="49" charset="0"/>
              </a:rPr>
              <a:t>T</a:t>
            </a:r>
            <a:r>
              <a:rPr lang="en-US" sz="1800" b="1" smtClean="0">
                <a:latin typeface="Courier New" pitchFamily="49" charset="0"/>
              </a:rPr>
              <a:t>&gt;500 MeV/c  */</a:t>
            </a: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u="sng" smtClean="0">
                <a:latin typeface="Courier New" pitchFamily="49" charset="0"/>
              </a:rPr>
              <a:t>//Select </a:t>
            </a:r>
            <a:r>
              <a:rPr lang="en-US" sz="2000" b="1" u="sng" smtClean="0">
                <a:latin typeface="Symbol" pitchFamily="18" charset="2"/>
              </a:rPr>
              <a:t>f</a:t>
            </a:r>
            <a:r>
              <a:rPr lang="en-US" sz="2000" b="1" u="sng" smtClean="0">
                <a:latin typeface="Courier New" pitchFamily="49" charset="0"/>
                <a:cs typeface="Times New Roman" pitchFamily="18" charset="0"/>
              </a:rPr>
              <a:t>→</a:t>
            </a:r>
            <a:r>
              <a:rPr lang="en-US" sz="2000" b="1" u="sng" smtClean="0">
                <a:latin typeface="Courier New" pitchFamily="49" charset="0"/>
              </a:rPr>
              <a:t> K</a:t>
            </a:r>
            <a:r>
              <a:rPr lang="en-US" sz="2000" b="1" u="sng" baseline="30000" smtClean="0">
                <a:latin typeface="Courier New" pitchFamily="49" charset="0"/>
              </a:rPr>
              <a:t>+</a:t>
            </a:r>
            <a:r>
              <a:rPr lang="en-US" sz="2000" b="1" u="sng" smtClean="0">
                <a:latin typeface="Courier New" pitchFamily="49" charset="0"/>
              </a:rPr>
              <a:t>K</a:t>
            </a:r>
            <a:r>
              <a:rPr lang="en-US" sz="2000" b="1" u="sng" baseline="30000" smtClean="0">
                <a:latin typeface="Courier New" pitchFamily="49" charset="0"/>
              </a:rPr>
              <a:t>-</a:t>
            </a: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dm = ADMASS(“phi(1020)”) &lt; 20 * MeV ;</a:t>
            </a:r>
            <a:r>
              <a:rPr lang="en-US" sz="2000" b="1" smtClean="0">
                <a:latin typeface="Courier New" pitchFamily="49" charset="0"/>
              </a:rPr>
              <a:t>//</a:t>
            </a:r>
            <a:r>
              <a:rPr lang="en-US" sz="2000" b="1" smtClean="0">
                <a:latin typeface="Symbol" pitchFamily="18" charset="2"/>
              </a:rPr>
              <a:t>D</a:t>
            </a:r>
            <a:r>
              <a:rPr lang="en-US" sz="2000" b="1" smtClean="0">
                <a:latin typeface="Courier New" pitchFamily="49" charset="0"/>
              </a:rPr>
              <a:t>M&lt;20MeV/c</a:t>
            </a:r>
            <a:r>
              <a:rPr lang="en-US" sz="2000" b="1" baseline="30000" smtClean="0">
                <a:latin typeface="Courier New" pitchFamily="49" charset="0"/>
              </a:rPr>
              <a:t>2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for( Loop phi = loop( “K K”,“phi(1020)” ); phi ; ++phi 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if ( 0 != SUMQ(phi)   ) { continue ;}</a:t>
            </a:r>
            <a:r>
              <a:rPr lang="en-US" sz="2000" b="1" smtClean="0">
                <a:latin typeface="Courier New" pitchFamily="49" charset="0"/>
              </a:rPr>
              <a:t>/* K</a:t>
            </a:r>
            <a:r>
              <a:rPr lang="en-US" sz="2000" b="1" baseline="30000" smtClean="0">
                <a:latin typeface="Courier New" pitchFamily="49" charset="0"/>
              </a:rPr>
              <a:t>+</a:t>
            </a:r>
            <a:r>
              <a:rPr lang="en-US" sz="2000" b="1" smtClean="0">
                <a:latin typeface="Courier New" pitchFamily="49" charset="0"/>
              </a:rPr>
              <a:t> &amp; K</a:t>
            </a:r>
            <a:r>
              <a:rPr lang="en-US" sz="2000" b="1" baseline="30000" smtClean="0">
                <a:latin typeface="Courier New" pitchFamily="49" charset="0"/>
              </a:rPr>
              <a:t>-   </a:t>
            </a:r>
            <a:r>
              <a:rPr lang="en-US" sz="2000" b="1" smtClean="0">
                <a:latin typeface="Courier New" pitchFamily="49" charset="0"/>
              </a:rPr>
              <a:t>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if ( VCHI2(phi) &gt; 100 ) { continue ;}</a:t>
            </a:r>
            <a:r>
              <a:rPr lang="en-US" sz="2000" b="1" smtClean="0">
                <a:latin typeface="Courier New" pitchFamily="49" charset="0"/>
              </a:rPr>
              <a:t>/* </a:t>
            </a:r>
            <a:r>
              <a:rPr lang="en-US" sz="2000" b="1" smtClean="0">
                <a:latin typeface="Symbol" pitchFamily="18" charset="2"/>
              </a:rPr>
              <a:t>c</a:t>
            </a:r>
            <a:r>
              <a:rPr lang="en-US" sz="2000" b="1" baseline="30000" smtClean="0">
                <a:latin typeface="Courier New" pitchFamily="49" charset="0"/>
              </a:rPr>
              <a:t>2</a:t>
            </a:r>
            <a:r>
              <a:rPr lang="en-US" sz="2000" b="1" baseline="-25000" smtClean="0">
                <a:latin typeface="Courier New" pitchFamily="49" charset="0"/>
              </a:rPr>
              <a:t>VX</a:t>
            </a:r>
            <a:r>
              <a:rPr lang="en-US" sz="2000" b="1" smtClean="0">
                <a:latin typeface="Courier New" pitchFamily="49" charset="0"/>
              </a:rPr>
              <a:t>&lt;100 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if ( dm( phi ) ) { phi-&gt;save(“phi”);}</a:t>
            </a:r>
            <a:r>
              <a:rPr lang="en-US" sz="2000" b="1" smtClean="0">
                <a:latin typeface="Courier New" pitchFamily="49" charset="0"/>
              </a:rPr>
              <a:t>/*</a:t>
            </a:r>
            <a:r>
              <a:rPr lang="en-US" sz="2000" b="1" smtClean="0">
                <a:latin typeface="Symbol" pitchFamily="18" charset="2"/>
              </a:rPr>
              <a:t>D</a:t>
            </a:r>
            <a:r>
              <a:rPr lang="en-US" sz="2000" b="1" smtClean="0">
                <a:latin typeface="Courier New" pitchFamily="49" charset="0"/>
              </a:rPr>
              <a:t>M&lt;20MeV/c</a:t>
            </a:r>
            <a:r>
              <a:rPr lang="en-US" sz="2000" b="1" baseline="30000" smtClean="0">
                <a:latin typeface="Courier New" pitchFamily="49" charset="0"/>
              </a:rPr>
              <a:t>2</a:t>
            </a:r>
            <a:r>
              <a:rPr lang="en-US" sz="2000" b="1" smtClean="0">
                <a:latin typeface="Courier New" pitchFamily="49" charset="0"/>
              </a:rPr>
              <a:t>*/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441B8-6323-4D83-B418-E61B09754050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Get something “working”  (III)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u="sng" smtClean="0"/>
              <a:t>Select Bs according to </a:t>
            </a:r>
            <a:r>
              <a:rPr lang="en-US" sz="2400" u="sng" smtClean="0">
                <a:solidFill>
                  <a:schemeClr val="bg2"/>
                </a:solidFill>
                <a:latin typeface="Times New Roman" pitchFamily="18" charset="0"/>
              </a:rPr>
              <a:t>B</a:t>
            </a:r>
            <a:r>
              <a:rPr lang="en-US" sz="2400" u="sng" baseline="-25000" smtClean="0">
                <a:solidFill>
                  <a:schemeClr val="bg2"/>
                </a:solidFill>
                <a:latin typeface="Times New Roman" pitchFamily="18" charset="0"/>
              </a:rPr>
              <a:t>s</a:t>
            </a:r>
            <a:r>
              <a:rPr lang="en-US" sz="2400" u="sng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400" u="sng" smtClean="0">
                <a:solidFill>
                  <a:schemeClr val="bg2"/>
                </a:solidFill>
                <a:latin typeface="Times New Roman" pitchFamily="18" charset="0"/>
              </a:rPr>
              <a:t>J/</a:t>
            </a:r>
            <a:r>
              <a:rPr lang="en-US" sz="2400" u="sng" smtClean="0">
                <a:solidFill>
                  <a:schemeClr val="bg2"/>
                </a:solidFill>
                <a:latin typeface="Symbol" pitchFamily="18" charset="2"/>
              </a:rPr>
              <a:t>yf</a:t>
            </a:r>
            <a:r>
              <a:rPr lang="en-US" sz="2400" u="sng" smtClean="0"/>
              <a:t> selection cuts</a:t>
            </a: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18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dm = ADMASS(“B_s0”) &lt; 50 * MeV;</a:t>
            </a:r>
            <a:r>
              <a:rPr lang="en-US" sz="2000" b="1" smtClean="0">
                <a:latin typeface="Courier New" pitchFamily="49" charset="0"/>
              </a:rPr>
              <a:t>/* </a:t>
            </a:r>
            <a:r>
              <a:rPr lang="en-US" sz="2000" b="1" smtClean="0">
                <a:latin typeface="Symbol" pitchFamily="18" charset="2"/>
              </a:rPr>
              <a:t>D</a:t>
            </a:r>
            <a:r>
              <a:rPr lang="en-US" sz="2000" b="1" smtClean="0">
                <a:latin typeface="Courier New" pitchFamily="49" charset="0"/>
              </a:rPr>
              <a:t>M&lt;50MeV/c</a:t>
            </a:r>
            <a:r>
              <a:rPr lang="en-US" sz="2000" b="1" baseline="30000" smtClean="0">
                <a:latin typeface="Courier New" pitchFamily="49" charset="0"/>
              </a:rPr>
              <a:t>2  </a:t>
            </a:r>
            <a:r>
              <a:rPr lang="en-US" sz="2000" b="1" smtClean="0">
                <a:latin typeface="Courier New" pitchFamily="49" charset="0"/>
              </a:rPr>
              <a:t>*/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</a:t>
            </a:r>
            <a:r>
              <a:rPr lang="en-US" sz="2400" b="1" u="sng" smtClean="0">
                <a:latin typeface="Courier New" pitchFamily="49" charset="0"/>
              </a:rPr>
              <a:t>// Loop over selected J/</a:t>
            </a:r>
            <a:r>
              <a:rPr lang="en-US" sz="2400" b="1" u="sng" smtClean="0">
                <a:latin typeface="Symbol" pitchFamily="18" charset="2"/>
              </a:rPr>
              <a:t>y</a:t>
            </a:r>
            <a:r>
              <a:rPr lang="en-US" sz="2400" b="1" u="sng" smtClean="0">
                <a:latin typeface="Courier New" pitchFamily="49" charset="0"/>
              </a:rPr>
              <a:t> and </a:t>
            </a:r>
            <a:r>
              <a:rPr lang="en-US" sz="2400" b="1" u="sng" smtClean="0">
                <a:latin typeface="Symbol" pitchFamily="18" charset="2"/>
              </a:rPr>
              <a:t>f</a:t>
            </a:r>
            <a:r>
              <a:rPr lang="en-US" sz="20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for( Loop Bs = loop( “psi phi”,“B_s0” ); Bs; ++Bs 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{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  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if ( !dm( Bs ) ) { continue ; }</a:t>
            </a:r>
            <a:r>
              <a:rPr lang="en-US" sz="2000" b="1" smtClean="0"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;</a:t>
            </a:r>
            <a:r>
              <a:rPr lang="en-US" sz="2000" b="1" smtClean="0">
                <a:latin typeface="Courier New" pitchFamily="49" charset="0"/>
              </a:rPr>
              <a:t>/* </a:t>
            </a:r>
            <a:r>
              <a:rPr lang="en-US" sz="2000" b="1" smtClean="0">
                <a:latin typeface="Symbol" pitchFamily="18" charset="2"/>
              </a:rPr>
              <a:t>D</a:t>
            </a:r>
            <a:r>
              <a:rPr lang="en-US" sz="2000" b="1" smtClean="0">
                <a:latin typeface="Courier New" pitchFamily="49" charset="0"/>
              </a:rPr>
              <a:t>M&lt;50MeV/c</a:t>
            </a:r>
            <a:r>
              <a:rPr lang="en-US" sz="2000" b="1" baseline="30000" smtClean="0">
                <a:latin typeface="Courier New" pitchFamily="49" charset="0"/>
              </a:rPr>
              <a:t>2 </a:t>
            </a:r>
            <a:r>
              <a:rPr lang="en-US" sz="2000" b="1" smtClean="0">
                <a:latin typeface="Courier New" pitchFamily="49" charset="0"/>
              </a:rPr>
              <a:t>*/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if ( VCHI2(Bs) &gt; 100 ) { continue ;} </a:t>
            </a:r>
            <a:r>
              <a:rPr lang="en-US" sz="2000" b="1" smtClean="0">
                <a:latin typeface="Courier New" pitchFamily="49" charset="0"/>
              </a:rPr>
              <a:t>/* </a:t>
            </a:r>
            <a:r>
              <a:rPr lang="en-US" sz="2000" b="1" smtClean="0">
                <a:latin typeface="Symbol" pitchFamily="18" charset="2"/>
              </a:rPr>
              <a:t>c</a:t>
            </a:r>
            <a:r>
              <a:rPr lang="en-US" sz="2000" b="1" baseline="30000" smtClean="0">
                <a:latin typeface="Courier New" pitchFamily="49" charset="0"/>
              </a:rPr>
              <a:t>2</a:t>
            </a:r>
            <a:r>
              <a:rPr lang="en-US" sz="2000" b="1" baseline="-25000" smtClean="0">
                <a:latin typeface="Courier New" pitchFamily="49" charset="0"/>
              </a:rPr>
              <a:t>VX</a:t>
            </a:r>
            <a:r>
              <a:rPr lang="en-US" sz="2000" b="1" smtClean="0">
                <a:latin typeface="Courier New" pitchFamily="49" charset="0"/>
              </a:rPr>
              <a:t>&lt;100 */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  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if ( mips( Bs ) &gt; 25 ) { continue ;}</a:t>
            </a:r>
            <a:r>
              <a:rPr lang="en-US" sz="2000" b="1" smtClean="0">
                <a:latin typeface="Courier New" pitchFamily="49" charset="0"/>
              </a:rPr>
              <a:t> /* </a:t>
            </a:r>
            <a:r>
              <a:rPr lang="en-US" sz="2000" b="1" smtClean="0">
                <a:latin typeface="Symbol" pitchFamily="18" charset="2"/>
              </a:rPr>
              <a:t>c</a:t>
            </a:r>
            <a:r>
              <a:rPr lang="en-US" sz="2000" b="1" baseline="30000" smtClean="0">
                <a:latin typeface="Courier New" pitchFamily="49" charset="0"/>
              </a:rPr>
              <a:t>2</a:t>
            </a:r>
            <a:r>
              <a:rPr lang="en-US" sz="2000" b="1" baseline="-25000" smtClean="0">
                <a:latin typeface="Courier New" pitchFamily="49" charset="0"/>
              </a:rPr>
              <a:t>IP</a:t>
            </a:r>
            <a:r>
              <a:rPr lang="en-US" sz="2000" b="1" smtClean="0">
                <a:latin typeface="Courier New" pitchFamily="49" charset="0"/>
              </a:rPr>
              <a:t>&lt;25  */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Bs-&gt;save(“Bs”);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</a:t>
            </a:r>
            <a:r>
              <a:rPr lang="en-US" sz="2000" b="1" u="sng" smtClean="0">
                <a:latin typeface="Courier New" pitchFamily="49" charset="0"/>
              </a:rPr>
              <a:t>// Retrieve all saved “Bs”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Bs = selected(“Bs”) 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if( !Bs.empty() ) { setFilterPassed(true);}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28F8A-8822-4EE3-9DCA-73F314394565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Or everything together: 1</a:t>
            </a:r>
            <a:r>
              <a:rPr lang="en-US" u="sng" baseline="30000" smtClean="0"/>
              <a:t>st</a:t>
            </a:r>
            <a:r>
              <a:rPr lang="en-US" smtClean="0"/>
              <a:t>  page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VRange primaries = 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v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select( “PVs” ,</a:t>
            </a:r>
            <a:endParaRPr 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Vertex::Primary == VTYPE ) ;   </a:t>
            </a:r>
            <a:r>
              <a:rPr lang="en-US" sz="1800" b="1" smtClean="0">
                <a:latin typeface="Courier New" pitchFamily="49" charset="0"/>
              </a:rPr>
              <a:t>/* all primary vertices */</a:t>
            </a:r>
            <a:endParaRPr lang="en-US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Fun mipc2 = 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MIPCHI2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 geo() , primaries ); </a:t>
            </a:r>
            <a:r>
              <a:rPr lang="en-US" sz="2000" b="1" smtClean="0">
                <a:latin typeface="Courier New" pitchFamily="49" charset="0"/>
              </a:rPr>
              <a:t>/* min(</a:t>
            </a:r>
            <a:r>
              <a:rPr lang="en-US" sz="2000" b="1" smtClean="0">
                <a:latin typeface="Symbol" pitchFamily="18" charset="2"/>
              </a:rPr>
              <a:t>c</a:t>
            </a:r>
            <a:r>
              <a:rPr lang="en-US" sz="2000" b="1" baseline="30000" smtClean="0">
                <a:latin typeface="Courier New" pitchFamily="49" charset="0"/>
              </a:rPr>
              <a:t>2</a:t>
            </a:r>
            <a:r>
              <a:rPr lang="en-US" sz="2000" b="1" baseline="-25000" smtClean="0">
                <a:latin typeface="Courier New" pitchFamily="49" charset="0"/>
              </a:rPr>
              <a:t>IP</a:t>
            </a:r>
            <a:r>
              <a:rPr lang="en-US" sz="2000" b="1" smtClean="0">
                <a:latin typeface="Courier New" pitchFamily="49" charset="0"/>
              </a:rPr>
              <a:t>) 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u="sng" smtClean="0">
                <a:latin typeface="Courier New" pitchFamily="49" charset="0"/>
              </a:rPr>
              <a:t>// muons: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mu = select( “mu” ,                 </a:t>
            </a:r>
            <a:r>
              <a:rPr lang="en-US" sz="1800" b="1" smtClean="0">
                <a:latin typeface="Courier New" pitchFamily="49" charset="0"/>
              </a:rPr>
              <a:t>/* unique tag   */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“mu+”  == ABSID &amp;&amp;     </a:t>
            </a:r>
            <a:r>
              <a:rPr lang="en-US" sz="1800" b="1" smtClean="0">
                <a:latin typeface="Courier New" pitchFamily="49" charset="0"/>
              </a:rPr>
              <a:t>/* </a:t>
            </a:r>
            <a:r>
              <a:rPr lang="en-US" sz="1800" b="1" smtClean="0">
                <a:latin typeface="Symbol" pitchFamily="18" charset="2"/>
              </a:rPr>
              <a:t>m</a:t>
            </a:r>
            <a:r>
              <a:rPr lang="en-US" sz="1800" b="1" baseline="30000" smtClean="0">
                <a:latin typeface="Courier New" pitchFamily="49" charset="0"/>
              </a:rPr>
              <a:t>+</a:t>
            </a:r>
            <a:r>
              <a:rPr lang="en-US" sz="1800" b="1" smtClean="0">
                <a:latin typeface="Courier New" pitchFamily="49" charset="0"/>
              </a:rPr>
              <a:t> and </a:t>
            </a:r>
            <a:r>
              <a:rPr lang="en-US" sz="1800" b="1" smtClean="0">
                <a:latin typeface="Symbol" pitchFamily="18" charset="2"/>
              </a:rPr>
              <a:t>m</a:t>
            </a:r>
            <a:r>
              <a:rPr lang="en-US" sz="1800" b="1" baseline="30000" smtClean="0">
                <a:latin typeface="Courier New" pitchFamily="49" charset="0"/>
              </a:rPr>
              <a:t>-</a:t>
            </a:r>
            <a:r>
              <a:rPr lang="en-US" sz="1800" b="1" smtClean="0">
                <a:latin typeface="Courier New" pitchFamily="49" charset="0"/>
              </a:rPr>
              <a:t>    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 PIDmu &gt;  -8    &amp;&amp;     </a:t>
            </a:r>
            <a:r>
              <a:rPr lang="en-US" sz="1800" b="1" smtClean="0">
                <a:latin typeface="Courier New" pitchFamily="49" charset="0"/>
              </a:rPr>
              <a:t>/* </a:t>
            </a:r>
            <a:r>
              <a:rPr lang="en-US" sz="1800" b="1" smtClean="0">
                <a:latin typeface="Symbol" pitchFamily="18" charset="2"/>
              </a:rPr>
              <a:t>D</a:t>
            </a:r>
            <a:r>
              <a:rPr lang="en-US" sz="1800" b="1" baseline="-25000" smtClean="0">
                <a:latin typeface="Courier New" pitchFamily="49" charset="0"/>
              </a:rPr>
              <a:t>LL</a:t>
            </a:r>
            <a:r>
              <a:rPr lang="en-US" sz="1800" b="1" smtClean="0">
                <a:latin typeface="Courier New" pitchFamily="49" charset="0"/>
              </a:rPr>
              <a:t>(</a:t>
            </a:r>
            <a:r>
              <a:rPr lang="en-US" sz="1800" b="1" smtClean="0">
                <a:latin typeface="Symbol" pitchFamily="18" charset="2"/>
              </a:rPr>
              <a:t>m</a:t>
            </a:r>
            <a:r>
              <a:rPr lang="en-US" sz="1800" b="1" smtClean="0">
                <a:latin typeface="Courier New" pitchFamily="49" charset="0"/>
              </a:rPr>
              <a:t>-</a:t>
            </a:r>
            <a:r>
              <a:rPr lang="en-US" sz="1800" b="1" smtClean="0">
                <a:latin typeface="Symbol" pitchFamily="18" charset="2"/>
              </a:rPr>
              <a:t>p</a:t>
            </a:r>
            <a:r>
              <a:rPr lang="en-US" sz="1800" b="1" smtClean="0">
                <a:latin typeface="Courier New" pitchFamily="49" charset="0"/>
              </a:rPr>
              <a:t>)&gt;-8   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 mipc2 &gt; 25     &amp;&amp;     </a:t>
            </a:r>
            <a:r>
              <a:rPr lang="en-US" sz="1800" b="1" smtClean="0">
                <a:latin typeface="Courier New" pitchFamily="49" charset="0"/>
              </a:rPr>
              <a:t>/* </a:t>
            </a:r>
            <a:r>
              <a:rPr lang="en-US" sz="1800" b="1" smtClean="0">
                <a:latin typeface="Symbol" pitchFamily="18" charset="2"/>
              </a:rPr>
              <a:t>c</a:t>
            </a:r>
            <a:r>
              <a:rPr lang="en-US" sz="1800" b="1" baseline="30000" smtClean="0">
                <a:latin typeface="Courier New" pitchFamily="49" charset="0"/>
              </a:rPr>
              <a:t>2</a:t>
            </a:r>
            <a:r>
              <a:rPr lang="en-US" sz="1800" b="1" baseline="-25000" smtClean="0">
                <a:latin typeface="Courier New" pitchFamily="49" charset="0"/>
              </a:rPr>
              <a:t>IP</a:t>
            </a:r>
            <a:r>
              <a:rPr lang="en-US" sz="1800" b="1" smtClean="0">
                <a:latin typeface="Courier New" pitchFamily="49" charset="0"/>
              </a:rPr>
              <a:t> &gt; 25     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 PT    &gt;  300 * MeV ) ;</a:t>
            </a:r>
            <a:r>
              <a:rPr lang="en-US" sz="1800" b="1" smtClean="0">
                <a:latin typeface="Courier New" pitchFamily="49" charset="0"/>
              </a:rPr>
              <a:t>/* p</a:t>
            </a:r>
            <a:r>
              <a:rPr lang="en-US" sz="1800" b="1" baseline="-25000" smtClean="0">
                <a:latin typeface="Courier New" pitchFamily="49" charset="0"/>
              </a:rPr>
              <a:t>T</a:t>
            </a:r>
            <a:r>
              <a:rPr lang="en-US" sz="1800" b="1" smtClean="0">
                <a:latin typeface="Courier New" pitchFamily="49" charset="0"/>
              </a:rPr>
              <a:t>&gt;300 MeV/c 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u="sng" smtClean="0">
                <a:latin typeface="Courier New" pitchFamily="49" charset="0"/>
              </a:rPr>
              <a:t>// kaons:</a:t>
            </a: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k  = select( “K” ,                  </a:t>
            </a:r>
            <a:r>
              <a:rPr lang="en-US" sz="1800" b="1" smtClean="0">
                <a:latin typeface="Courier New" pitchFamily="49" charset="0"/>
              </a:rPr>
              <a:t>/* unique tag   */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“K+”  == ABSID &amp;&amp;      </a:t>
            </a:r>
            <a:r>
              <a:rPr lang="en-US" sz="1800" b="1" smtClean="0">
                <a:latin typeface="Courier New" pitchFamily="49" charset="0"/>
              </a:rPr>
              <a:t>/* K</a:t>
            </a:r>
            <a:r>
              <a:rPr lang="en-US" sz="1800" b="1" baseline="30000" smtClean="0">
                <a:latin typeface="Courier New" pitchFamily="49" charset="0"/>
              </a:rPr>
              <a:t>+</a:t>
            </a:r>
            <a:r>
              <a:rPr lang="en-US" sz="1800" b="1" smtClean="0">
                <a:latin typeface="Courier New" pitchFamily="49" charset="0"/>
              </a:rPr>
              <a:t> and K</a:t>
            </a:r>
            <a:r>
              <a:rPr lang="en-US" sz="1800" b="1" baseline="30000" smtClean="0">
                <a:latin typeface="Courier New" pitchFamily="49" charset="0"/>
              </a:rPr>
              <a:t>-</a:t>
            </a:r>
            <a:r>
              <a:rPr lang="en-US" sz="1800" b="1" smtClean="0">
                <a:latin typeface="Courier New" pitchFamily="49" charset="0"/>
              </a:rPr>
              <a:t>     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PIDK  &gt;  -2    &amp;&amp;      </a:t>
            </a:r>
            <a:r>
              <a:rPr lang="en-US" sz="1800" b="1" smtClean="0">
                <a:latin typeface="Courier New" pitchFamily="49" charset="0"/>
              </a:rPr>
              <a:t>/* </a:t>
            </a:r>
            <a:r>
              <a:rPr lang="en-US" sz="1800" b="1" smtClean="0">
                <a:latin typeface="Symbol" pitchFamily="18" charset="2"/>
              </a:rPr>
              <a:t>D</a:t>
            </a:r>
            <a:r>
              <a:rPr lang="en-US" sz="1800" b="1" baseline="-25000" smtClean="0">
                <a:latin typeface="Courier New" pitchFamily="49" charset="0"/>
              </a:rPr>
              <a:t>LL</a:t>
            </a:r>
            <a:r>
              <a:rPr lang="en-US" sz="1800" b="1" smtClean="0">
                <a:latin typeface="Courier New" pitchFamily="49" charset="0"/>
              </a:rPr>
              <a:t>(</a:t>
            </a:r>
            <a:r>
              <a:rPr lang="en-US" sz="1800" b="1" smtClean="0">
                <a:latin typeface="Times New Roman" pitchFamily="18" charset="0"/>
              </a:rPr>
              <a:t>K</a:t>
            </a:r>
            <a:r>
              <a:rPr lang="en-US" sz="1800" b="1" smtClean="0">
                <a:latin typeface="Courier New" pitchFamily="49" charset="0"/>
              </a:rPr>
              <a:t>-</a:t>
            </a:r>
            <a:r>
              <a:rPr lang="en-US" sz="1800" b="1" smtClean="0">
                <a:latin typeface="Symbol" pitchFamily="18" charset="2"/>
              </a:rPr>
              <a:t>p</a:t>
            </a:r>
            <a:r>
              <a:rPr lang="en-US" sz="1800" b="1" smtClean="0">
                <a:latin typeface="Courier New" pitchFamily="49" charset="0"/>
              </a:rPr>
              <a:t>)&gt;-8   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mipc2 &gt;  4     &amp;&amp;      </a:t>
            </a:r>
            <a:r>
              <a:rPr lang="en-US" sz="1800" b="1" smtClean="0">
                <a:latin typeface="Courier New" pitchFamily="49" charset="0"/>
              </a:rPr>
              <a:t>/* </a:t>
            </a:r>
            <a:r>
              <a:rPr lang="en-US" sz="1800" b="1" smtClean="0">
                <a:latin typeface="Symbol" pitchFamily="18" charset="2"/>
              </a:rPr>
              <a:t>c</a:t>
            </a:r>
            <a:r>
              <a:rPr lang="en-US" sz="1800" b="1" baseline="30000" smtClean="0">
                <a:latin typeface="Courier New" pitchFamily="49" charset="0"/>
              </a:rPr>
              <a:t>2</a:t>
            </a:r>
            <a:r>
              <a:rPr lang="en-US" sz="1800" b="1" baseline="-25000" smtClean="0">
                <a:latin typeface="Courier New" pitchFamily="49" charset="0"/>
              </a:rPr>
              <a:t>IP</a:t>
            </a:r>
            <a:r>
              <a:rPr lang="en-US" sz="1800" b="1" smtClean="0">
                <a:latin typeface="Courier New" pitchFamily="49" charset="0"/>
              </a:rPr>
              <a:t> &gt; 4      */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PT    &gt; 500 * MeV ) ;  </a:t>
            </a:r>
            <a:r>
              <a:rPr lang="en-US" sz="1800" b="1" smtClean="0">
                <a:latin typeface="Courier New" pitchFamily="49" charset="0"/>
              </a:rPr>
              <a:t>/* p</a:t>
            </a:r>
            <a:r>
              <a:rPr lang="en-US" sz="1800" b="1" baseline="-25000" smtClean="0">
                <a:latin typeface="Courier New" pitchFamily="49" charset="0"/>
              </a:rPr>
              <a:t>T</a:t>
            </a:r>
            <a:r>
              <a:rPr lang="en-US" sz="1800" b="1" smtClean="0">
                <a:latin typeface="Courier New" pitchFamily="49" charset="0"/>
              </a:rPr>
              <a:t>&gt;500 MeV/c  */</a:t>
            </a: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7FA6B-1C60-438D-AAFC-5828859A6FE5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Or everything together: 2</a:t>
            </a:r>
            <a:r>
              <a:rPr lang="en-US" u="sng" baseline="30000" smtClean="0"/>
              <a:t>nd</a:t>
            </a:r>
            <a:r>
              <a:rPr lang="en-US" smtClean="0"/>
              <a:t> page: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u="sng" smtClean="0">
                <a:latin typeface="Courier New" pitchFamily="49" charset="0"/>
              </a:rPr>
              <a:t>// Cuts: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dmPsi = ADMASS(“J/psi(1S)”) &lt; 50*MeV;</a:t>
            </a:r>
            <a:r>
              <a:rPr lang="en-US" sz="1600" b="1" smtClean="0">
                <a:latin typeface="Courier New" pitchFamily="49" charset="0"/>
              </a:rPr>
              <a:t>/* </a:t>
            </a:r>
            <a:r>
              <a:rPr lang="en-US" sz="1600" b="1" smtClean="0">
                <a:latin typeface="Symbol" pitchFamily="18" charset="2"/>
              </a:rPr>
              <a:t>D</a:t>
            </a:r>
            <a:r>
              <a:rPr lang="en-US" sz="1600" b="1" smtClean="0">
                <a:latin typeface="Courier New" pitchFamily="49" charset="0"/>
              </a:rPr>
              <a:t>M&lt;50 MeV/c</a:t>
            </a:r>
            <a:r>
              <a:rPr lang="en-US" sz="1600" b="1" baseline="30000" smtClean="0">
                <a:latin typeface="Courier New" pitchFamily="49" charset="0"/>
              </a:rPr>
              <a:t>2 </a:t>
            </a:r>
            <a:r>
              <a:rPr lang="en-US" sz="1600" b="1" smtClean="0">
                <a:latin typeface="Courier New" pitchFamily="49" charset="0"/>
              </a:rPr>
              <a:t>*/</a:t>
            </a:r>
            <a:endParaRPr lang="en-US" sz="14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dmPhi = ADMASS(“phi(1020)”) &lt; 20*MeV;</a:t>
            </a:r>
            <a:r>
              <a:rPr lang="en-US" sz="1600" b="1" smtClean="0">
                <a:latin typeface="Courier New" pitchFamily="49" charset="0"/>
              </a:rPr>
              <a:t>/* </a:t>
            </a:r>
            <a:r>
              <a:rPr lang="en-US" sz="1600" b="1" smtClean="0">
                <a:latin typeface="Symbol" pitchFamily="18" charset="2"/>
              </a:rPr>
              <a:t>D</a:t>
            </a:r>
            <a:r>
              <a:rPr lang="en-US" sz="1600" b="1" smtClean="0">
                <a:latin typeface="Courier New" pitchFamily="49" charset="0"/>
              </a:rPr>
              <a:t>M&lt;20 MeV/c</a:t>
            </a:r>
            <a:r>
              <a:rPr lang="en-US" sz="1600" b="1" baseline="30000" smtClean="0">
                <a:latin typeface="Courier New" pitchFamily="49" charset="0"/>
              </a:rPr>
              <a:t>2 </a:t>
            </a:r>
            <a:r>
              <a:rPr lang="en-US" sz="1600" b="1" smtClean="0">
                <a:latin typeface="Courier New" pitchFamily="49" charset="0"/>
              </a:rPr>
              <a:t>*/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dmBs  = ADMASS(“B_s0”)      &lt; 50*MeV;</a:t>
            </a:r>
            <a:r>
              <a:rPr lang="en-US" sz="1600" b="1" smtClean="0">
                <a:latin typeface="Courier New" pitchFamily="49" charset="0"/>
              </a:rPr>
              <a:t>/* </a:t>
            </a:r>
            <a:r>
              <a:rPr lang="en-US" sz="1600" b="1" smtClean="0">
                <a:latin typeface="Symbol" pitchFamily="18" charset="2"/>
              </a:rPr>
              <a:t>D</a:t>
            </a:r>
            <a:r>
              <a:rPr lang="en-US" sz="1600" b="1" smtClean="0">
                <a:latin typeface="Courier New" pitchFamily="49" charset="0"/>
              </a:rPr>
              <a:t>M&lt;50 MeV/c</a:t>
            </a:r>
            <a:r>
              <a:rPr lang="en-US" sz="1600" b="1" baseline="30000" smtClean="0">
                <a:latin typeface="Courier New" pitchFamily="49" charset="0"/>
              </a:rPr>
              <a:t>2 </a:t>
            </a:r>
            <a:r>
              <a:rPr lang="en-US" sz="1600" b="1" smtClean="0">
                <a:latin typeface="Courier New" pitchFamily="49" charset="0"/>
              </a:rPr>
              <a:t>*/</a:t>
            </a:r>
            <a:endParaRPr lang="en-US" sz="20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q     = 0 == SUMQ    ;              </a:t>
            </a:r>
            <a:r>
              <a:rPr lang="en-US" sz="2000" b="1" smtClean="0">
                <a:latin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</a:rPr>
              <a:t>/*</a:t>
            </a: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  <a:r>
              <a:rPr lang="en-US" sz="1800" b="1" smtClean="0">
                <a:latin typeface="Symbol" pitchFamily="18" charset="2"/>
              </a:rPr>
              <a:t>S</a:t>
            </a:r>
            <a:r>
              <a:rPr lang="en-US" sz="1800" b="1" smtClean="0">
                <a:latin typeface="Courier New" pitchFamily="49" charset="0"/>
              </a:rPr>
              <a:t>q = 0     */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VCut chi2  = VCHI2 &lt; 100 ;               </a:t>
            </a:r>
            <a:r>
              <a:rPr lang="en-US" sz="1600" b="1" smtClean="0">
                <a:latin typeface="Courier New" pitchFamily="49" charset="0"/>
              </a:rPr>
              <a:t>/* </a:t>
            </a:r>
            <a:r>
              <a:rPr lang="en-US" sz="1600" b="1" smtClean="0">
                <a:latin typeface="Symbol" pitchFamily="18" charset="2"/>
              </a:rPr>
              <a:t>c</a:t>
            </a:r>
            <a:r>
              <a:rPr lang="en-US" sz="1600" b="1" baseline="30000" smtClean="0">
                <a:latin typeface="Symbol" pitchFamily="18" charset="2"/>
              </a:rPr>
              <a:t>2</a:t>
            </a:r>
            <a:r>
              <a:rPr lang="en-US" sz="1600" b="1" baseline="-25000" smtClean="0">
                <a:latin typeface="Courier New" pitchFamily="49" charset="0"/>
              </a:rPr>
              <a:t>VX</a:t>
            </a:r>
            <a:r>
              <a:rPr lang="en-US" sz="1600" b="1" smtClean="0">
                <a:latin typeface="Courier New" pitchFamily="49" charset="0"/>
              </a:rPr>
              <a:t>&lt;50 MeV/c</a:t>
            </a:r>
            <a:r>
              <a:rPr lang="en-US" sz="1600" b="1" baseline="30000" smtClean="0">
                <a:latin typeface="Courier New" pitchFamily="49" charset="0"/>
              </a:rPr>
              <a:t>2 </a:t>
            </a:r>
            <a:r>
              <a:rPr lang="en-US" sz="1600" b="1" smtClean="0">
                <a:latin typeface="Courier New" pitchFamily="49" charset="0"/>
              </a:rPr>
              <a:t>*/</a:t>
            </a:r>
            <a:endParaRPr lang="en-US" sz="20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u="sng" smtClean="0"/>
              <a:t>// </a:t>
            </a:r>
            <a:r>
              <a:rPr lang="en-US" sz="2000" b="1" u="sng" smtClean="0">
                <a:latin typeface="Courier New" pitchFamily="49" charset="0"/>
              </a:rPr>
              <a:t>Loops:</a:t>
            </a:r>
            <a:r>
              <a:rPr lang="en-US" sz="20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pattern(“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psi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”, “</a:t>
            </a:r>
            <a:r>
              <a:rPr lang="en-US" sz="2000" b="1" smtClean="0">
                <a:solidFill>
                  <a:srgbClr val="FF9900"/>
                </a:solidFill>
                <a:latin typeface="Courier New" pitchFamily="49" charset="0"/>
              </a:rPr>
              <a:t>mu mu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”,“J/psi(1S)”, dmPsi &amp;&amp; q , chi2 );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pattern(“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phi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”, “</a:t>
            </a:r>
            <a:r>
              <a:rPr lang="en-US" sz="2000" b="1" smtClean="0">
                <a:solidFill>
                  <a:srgbClr val="FF3300"/>
                </a:solidFill>
                <a:latin typeface="Courier New" pitchFamily="49" charset="0"/>
              </a:rPr>
              <a:t>K K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  ,“phi(1020” , dmPhi &amp;&amp; q , chi2 );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Range Bs =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pattern(“Bs” , “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psi phi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 , “B_s0” 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dmBs &amp;&amp; mipc2 &lt; 5  , chi2 );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if( !Bs.empty() ) { setFilterPassed(true);}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6934200" y="5791200"/>
            <a:ext cx="1981200" cy="466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  <a:defRPr/>
            </a:pPr>
            <a:r>
              <a:rPr lang="en-US" sz="24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1+1 page !!!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E6E13-6E36-42A3-A017-E85D71ACDC07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Excersize 4</a:t>
            </a:r>
            <a:endParaRPr lang="ru-RU" smtClean="0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“Reconstruct”  </a:t>
            </a:r>
            <a:r>
              <a:rPr lang="en-US" sz="2400" smtClean="0">
                <a:latin typeface="Times New Roman" pitchFamily="18" charset="0"/>
              </a:rPr>
              <a:t>J/</a:t>
            </a:r>
            <a:r>
              <a:rPr lang="en-US" sz="2400" smtClean="0">
                <a:latin typeface="Symbol" pitchFamily="18" charset="2"/>
              </a:rPr>
              <a:t>y</a:t>
            </a:r>
            <a:r>
              <a:rPr lang="en-US" sz="2400" smtClean="0"/>
              <a:t> candidates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“Reconstruct”  </a:t>
            </a:r>
            <a:r>
              <a:rPr lang="en-US" sz="2400" smtClean="0">
                <a:latin typeface="Symbol" pitchFamily="18" charset="2"/>
              </a:rPr>
              <a:t>f</a:t>
            </a:r>
            <a:r>
              <a:rPr lang="en-US" sz="2400" smtClean="0"/>
              <a:t>-candidates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 Fill simple N-Tuple(s)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Save “good” </a:t>
            </a:r>
            <a:r>
              <a:rPr lang="en-US" sz="2400" smtClean="0">
                <a:latin typeface="Times New Roman" pitchFamily="18" charset="0"/>
              </a:rPr>
              <a:t>B</a:t>
            </a:r>
            <a:r>
              <a:rPr lang="en-US" sz="2400" baseline="-25000" smtClean="0">
                <a:latin typeface="Times New Roman" pitchFamily="18" charset="0"/>
              </a:rPr>
              <a:t>s</a:t>
            </a:r>
            <a:r>
              <a:rPr lang="en-US" sz="2400" smtClean="0"/>
              <a:t>-candidates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Count them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/>
              <a:t>Hints: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 Default configurations of creators and refitters are OK</a:t>
            </a:r>
            <a:endParaRPr lang="en-US" sz="2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 </a:t>
            </a:r>
            <a:r>
              <a:rPr lang="en-US" sz="2400" smtClean="0">
                <a:latin typeface="Symbol" pitchFamily="18" charset="2"/>
              </a:rPr>
              <a:t>y</a:t>
            </a:r>
            <a:r>
              <a:rPr lang="en-US" sz="2400" smtClean="0"/>
              <a:t> name is  </a:t>
            </a:r>
            <a:r>
              <a:rPr lang="en-US" sz="2400" b="1" smtClean="0">
                <a:latin typeface="Courier New" pitchFamily="49" charset="0"/>
              </a:rPr>
              <a:t>J/psi(1S)</a:t>
            </a: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/>
              <a:t>Solutions: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../solutions/PsiPhi </a:t>
            </a:r>
            <a:endParaRPr lang="ru-RU" sz="24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828D3-F1EA-4B58-9249-6B05CD9028B8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Times New Roman" pitchFamily="18" charset="0"/>
              </a:rPr>
              <a:t>MC</a:t>
            </a:r>
            <a:r>
              <a:rPr lang="en-US" smtClean="0"/>
              <a:t> match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 </a:t>
            </a:r>
            <a:r>
              <a:rPr lang="en-US" sz="2000" b="1" smtClean="0">
                <a:latin typeface="Courier New" pitchFamily="49" charset="0"/>
              </a:rPr>
              <a:t>LoKi</a:t>
            </a:r>
            <a:r>
              <a:rPr lang="en-US" sz="2000" smtClean="0"/>
              <a:t> uses own concept of </a:t>
            </a:r>
            <a:r>
              <a:rPr lang="en-US" sz="2000" smtClean="0">
                <a:latin typeface="Times New Roman" pitchFamily="18" charset="0"/>
              </a:rPr>
              <a:t>MC</a:t>
            </a:r>
            <a:r>
              <a:rPr lang="en-US" sz="2000" smtClean="0"/>
              <a:t>-truth matching, described in  details in </a:t>
            </a:r>
            <a:r>
              <a:rPr lang="en-US" sz="2000" b="1" smtClean="0">
                <a:latin typeface="Times New Roman" pitchFamily="18" charset="0"/>
              </a:rPr>
              <a:t>LUG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i="1" smtClean="0"/>
              <a:t>“Loose</a:t>
            </a:r>
            <a:r>
              <a:rPr lang="en-US" sz="2000" smtClean="0"/>
              <a:t>” matching: </a:t>
            </a:r>
            <a:r>
              <a:rPr lang="en-US" sz="2000" i="1" smtClean="0"/>
              <a:t>none</a:t>
            </a:r>
            <a:r>
              <a:rPr lang="en-US" sz="2000" smtClean="0"/>
              <a:t> relations can be lost </a:t>
            </a:r>
            <a:r>
              <a:rPr lang="en-US" sz="2000" smtClean="0">
                <a:sym typeface="Wingdings" pitchFamily="2" charset="2"/>
              </a:rPr>
              <a:t>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Some </a:t>
            </a:r>
            <a:r>
              <a:rPr lang="en-US" sz="2000" i="1" smtClean="0"/>
              <a:t>“extra”</a:t>
            </a:r>
            <a:r>
              <a:rPr lang="en-US" sz="2000" smtClean="0"/>
              <a:t> relations could be a bit confusing </a:t>
            </a:r>
            <a:r>
              <a:rPr lang="en-US" sz="2000" smtClean="0">
                <a:sym typeface="Wingdings" pitchFamily="2" charset="2"/>
              </a:rPr>
              <a:t></a:t>
            </a:r>
            <a:r>
              <a:rPr lang="en-US" sz="200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Technically based on </a:t>
            </a:r>
            <a:r>
              <a:rPr lang="en-US" sz="2000" b="1" smtClean="0">
                <a:latin typeface="Courier New" pitchFamily="49" charset="0"/>
              </a:rPr>
              <a:t>Relation Table</a:t>
            </a:r>
            <a:r>
              <a:rPr lang="en-US" sz="2000" smtClean="0"/>
              <a:t>s from </a:t>
            </a:r>
            <a:r>
              <a:rPr lang="en-US" sz="2000" b="1" smtClean="0">
                <a:latin typeface="Courier New" pitchFamily="49" charset="0"/>
              </a:rPr>
              <a:t>Kernel/Relations</a:t>
            </a:r>
            <a:r>
              <a:rPr lang="en-US" sz="2000" smtClean="0"/>
              <a:t> package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u="sng" smtClean="0"/>
              <a:t>Requires:</a:t>
            </a:r>
          </a:p>
          <a:p>
            <a:pPr lvl="3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smtClean="0"/>
              <a:t>  </a:t>
            </a:r>
            <a:r>
              <a:rPr lang="en-US" sz="1600" b="1" smtClean="0">
                <a:solidFill>
                  <a:schemeClr val="bg2"/>
                </a:solidFill>
                <a:latin typeface="Courier New" pitchFamily="49" charset="0"/>
              </a:rPr>
              <a:t>IRelation&lt;LHCb::ProtoParticle,LHCb::MCParticle,double&gt;</a:t>
            </a:r>
          </a:p>
          <a:p>
            <a:pPr lvl="3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b="1" smtClean="0">
                <a:solidFill>
                  <a:schemeClr val="bg2"/>
                </a:solidFill>
                <a:latin typeface="Courier New" pitchFamily="49" charset="0"/>
              </a:rPr>
              <a:t> IRelation&lt;LHCb::Particle,LHcb::MCParticle&gt;                  </a:t>
            </a:r>
          </a:p>
          <a:p>
            <a:pPr lvl="3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b="1" smtClean="0">
                <a:solidFill>
                  <a:schemeClr val="bg2"/>
                </a:solidFill>
                <a:latin typeface="Courier New" pitchFamily="49" charset="0"/>
              </a:rPr>
              <a:t> IRelation&lt;LHCb::Particle,LHCb::MCParticle,double</a:t>
            </a:r>
            <a:r>
              <a:rPr lang="en-US" sz="1600" smtClean="0">
                <a:solidFill>
                  <a:schemeClr val="bg2"/>
                </a:solidFill>
              </a:rPr>
              <a:t>&gt;</a:t>
            </a:r>
          </a:p>
          <a:p>
            <a:pPr lvl="3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b="1" smtClean="0">
                <a:solidFill>
                  <a:schemeClr val="bg2"/>
                </a:solidFill>
                <a:latin typeface="Courier New" pitchFamily="49" charset="0"/>
              </a:rPr>
              <a:t> IRelation&lt;LHCb::Track,LHCb::MCParticle,double</a:t>
            </a:r>
            <a:r>
              <a:rPr lang="en-US" sz="1600" smtClean="0">
                <a:solidFill>
                  <a:schemeClr val="bg2"/>
                </a:solidFill>
              </a:rPr>
              <a:t>&gt;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way for transitions to </a:t>
            </a: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Linker</a:t>
            </a: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Natural coupling with 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MCDecayFinder</a:t>
            </a:r>
            <a:r>
              <a:rPr lang="en-US" sz="2000" smtClean="0"/>
              <a:t> tool and </a:t>
            </a:r>
            <a:r>
              <a:rPr lang="en-US" sz="2000" b="1" smtClean="0">
                <a:latin typeface="Courier New" pitchFamily="49" charset="0"/>
              </a:rPr>
              <a:t>MCParticle</a:t>
            </a:r>
            <a:r>
              <a:rPr lang="en-US" sz="2000" smtClean="0"/>
              <a:t> selections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Few helper adapter functions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C7C8B-2FD7-4A9D-96BB-09C3D8349ABB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Courier New" pitchFamily="49" charset="0"/>
              </a:rPr>
              <a:t>MCMatch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MCFinder mc = mcFinder(“some name”)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MCRange mcPsi = mc-&gt; findDecay(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“B_s0 -&gt; </a:t>
            </a: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^J/psi(1S)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phi(1020) ”);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MCMatch match = mcTruth(“some name”) ;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truePsi = MCTRUTH( match , mcPsi ) 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( Loop Jpsi = loop(“mu mu”, … ) ; Jpsi ; ++Jpsi)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if( !truePsi( Jpsi) ) { continue ; 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}</a:t>
            </a:r>
          </a:p>
        </p:txBody>
      </p:sp>
      <p:sp>
        <p:nvSpPr>
          <p:cNvPr id="514052" name="AutoShape 4"/>
          <p:cNvSpPr>
            <a:spLocks noChangeArrowheads="1"/>
          </p:cNvSpPr>
          <p:nvPr/>
        </p:nvSpPr>
        <p:spPr bwMode="auto">
          <a:xfrm>
            <a:off x="4343400" y="4191000"/>
            <a:ext cx="4495800" cy="609600"/>
          </a:xfrm>
          <a:prstGeom prst="wedgeRectCallout">
            <a:avLst>
              <a:gd name="adj1" fmla="val -39546"/>
              <a:gd name="adj2" fmla="val 82815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  <a:defRPr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Evaluates to </a:t>
            </a: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true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, if both muons come from true MC J/psi from this decay chain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F1DBF-918B-4331-8C8A-9CA2B8BCE054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 </a:t>
            </a:r>
            <a:r>
              <a:rPr lang="en-US" smtClean="0">
                <a:latin typeface="Times New Roman" pitchFamily="18" charset="0"/>
              </a:rPr>
              <a:t>MC</a:t>
            </a:r>
            <a:r>
              <a:rPr lang="en-US" smtClean="0"/>
              <a:t> truth Match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truePsi = MCTRUTH( match , mcPsi ) 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truePhi = MCTRUTH( match , mcPhi ) 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trueBs  = MCTRUTH( match , mcBs  ) 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trueMu  = MCTRUTH( match , mcMu  ) 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Cut trueK   = MCTRUTH( match ,  mcK  ) 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for( Loop Bs = loop(“psi phi”, … ); Bs ; ++Bs)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tuple -&gt; column(“mcbs” ,trueBs  (Bs   ) 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tuple -&gt; column(“mcpsi”,truePsi (Bs(1)) 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tuple -&gt; column(“mcphi”,truePhi (Bs(2)) );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tuple -&gt; 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61F72-1D2F-4CDA-AD48-7EAA6F0129D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Courier New" pitchFamily="49" charset="0"/>
              </a:rPr>
              <a:t>LoKi 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smtClean="0">
                <a:solidFill>
                  <a:schemeClr val="bg2"/>
                </a:solidFill>
              </a:rPr>
              <a:t>The major design criteria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smtClean="0"/>
              <a:t>Locality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Introduce and use objects in </a:t>
            </a:r>
            <a:r>
              <a:rPr lang="en-US" sz="2000" i="1" u="sng" smtClean="0"/>
              <a:t>local</a:t>
            </a:r>
            <a:r>
              <a:rPr lang="en-US" sz="2000" smtClean="0"/>
              <a:t> scope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One file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One method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One screen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smtClean="0"/>
              <a:t>Compact code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smtClean="0"/>
              <a:t>Safety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No need in </a:t>
            </a:r>
            <a:r>
              <a:rPr lang="en-US" sz="20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new, delete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smtClean="0"/>
              <a:t>“Standard”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Use </a:t>
            </a:r>
            <a:r>
              <a:rPr lang="en-US" sz="2000" b="1" smtClean="0">
                <a:latin typeface="Courier New" pitchFamily="49" charset="0"/>
              </a:rPr>
              <a:t>STL</a:t>
            </a:r>
            <a:r>
              <a:rPr lang="en-US" sz="2000" smtClean="0"/>
              <a:t> idioms &amp; semantics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“META-LANGUAGE”</a:t>
            </a:r>
          </a:p>
        </p:txBody>
      </p:sp>
      <p:sp>
        <p:nvSpPr>
          <p:cNvPr id="4864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details can be found in </a:t>
            </a:r>
            <a:r>
              <a:rPr lang="en-US" sz="2400" dirty="0" smtClean="0">
                <a:latin typeface="Times New Roman" pitchFamily="18" charset="0"/>
              </a:rPr>
              <a:t>“</a:t>
            </a:r>
            <a:r>
              <a:rPr lang="en-US" sz="2400" b="1" i="1" dirty="0" err="1" smtClean="0">
                <a:latin typeface="Courier New" pitchFamily="49" charset="0"/>
              </a:rPr>
              <a:t>LoKi</a:t>
            </a:r>
            <a:r>
              <a:rPr lang="en-US" sz="2400" i="1" dirty="0" smtClean="0">
                <a:latin typeface="Times New Roman" pitchFamily="18" charset="0"/>
              </a:rPr>
              <a:t> User Guide &amp; Reference Manual</a:t>
            </a:r>
            <a:r>
              <a:rPr lang="en-US" sz="3200" dirty="0" smtClean="0">
                <a:latin typeface="Times New Roman" pitchFamily="18" charset="0"/>
              </a:rPr>
              <a:t>”</a:t>
            </a:r>
          </a:p>
          <a:p>
            <a:pPr lvl="1" eaLnBrk="1" hangingPunct="1">
              <a:defRPr/>
            </a:pPr>
            <a:r>
              <a:rPr lang="en-US" sz="2200" b="1" i="1" dirty="0" smtClean="0">
                <a:latin typeface="Courier New" pitchFamily="49" charset="0"/>
                <a:hlinkClick r:id="rId3"/>
              </a:rPr>
              <a:t>LHCb-2004-023</a:t>
            </a:r>
            <a:r>
              <a:rPr lang="en-US" sz="2200" dirty="0" smtClean="0"/>
              <a:t> </a:t>
            </a:r>
            <a:endParaRPr lang="en-US" sz="2600" b="1" dirty="0" smtClean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 err="1" smtClean="0">
                <a:latin typeface="Courier New" pitchFamily="49" charset="0"/>
              </a:rPr>
              <a:t>DoxyGen</a:t>
            </a:r>
            <a:r>
              <a:rPr lang="en-US" sz="2400" dirty="0" smtClean="0"/>
              <a:t> documentation: </a:t>
            </a:r>
          </a:p>
          <a:p>
            <a:pPr lvl="1" eaLnBrk="1" hangingPunct="1">
              <a:defRPr/>
            </a:pPr>
            <a:r>
              <a:rPr lang="en-US" sz="1800" b="1" i="1" dirty="0" smtClean="0"/>
              <a:t>Now</a:t>
            </a:r>
            <a:r>
              <a:rPr lang="en-US" sz="1800" dirty="0" smtClean="0"/>
              <a:t> available (partly) </a:t>
            </a:r>
            <a:r>
              <a:rPr lang="en-US" sz="1800" dirty="0" err="1" smtClean="0"/>
              <a:t>throught</a:t>
            </a:r>
            <a:r>
              <a:rPr lang="en-US" sz="1800" dirty="0" smtClean="0"/>
              <a:t> </a:t>
            </a:r>
            <a:r>
              <a:rPr lang="en-US" sz="1800" b="1" dirty="0" smtClean="0">
                <a:latin typeface="Courier New" pitchFamily="49" charset="0"/>
              </a:rPr>
              <a:t>Phys </a:t>
            </a:r>
            <a:r>
              <a:rPr lang="en-US" sz="1800" b="1" dirty="0" err="1" smtClean="0">
                <a:latin typeface="Courier New" pitchFamily="49" charset="0"/>
              </a:rPr>
              <a:t>Doxygen</a:t>
            </a:r>
            <a:r>
              <a:rPr lang="en-US" sz="22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z="2600" b="1" dirty="0" err="1" smtClean="0">
                <a:latin typeface="Courier New" pitchFamily="49" charset="0"/>
              </a:rPr>
              <a:t>LoKi</a:t>
            </a:r>
            <a:r>
              <a:rPr lang="en-US" sz="2600" b="1" dirty="0" smtClean="0">
                <a:latin typeface="Courier New" pitchFamily="49" charset="0"/>
              </a:rPr>
              <a:t> pages </a:t>
            </a:r>
          </a:p>
          <a:p>
            <a:pPr eaLnBrk="1" hangingPunct="1">
              <a:defRPr/>
            </a:pPr>
            <a:r>
              <a:rPr lang="en-US" sz="2600" b="1" dirty="0" err="1" smtClean="0">
                <a:latin typeface="Courier New" pitchFamily="49" charset="0"/>
              </a:rPr>
              <a:t>LoKi</a:t>
            </a:r>
            <a:r>
              <a:rPr lang="en-US" sz="2600" b="1" dirty="0" smtClean="0">
                <a:latin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</a:rPr>
              <a:t>TWiki</a:t>
            </a:r>
            <a:r>
              <a:rPr lang="en-US" sz="2600" b="1" dirty="0" smtClean="0">
                <a:latin typeface="Courier New" pitchFamily="49" charset="0"/>
              </a:rPr>
              <a:t> pages</a:t>
            </a:r>
          </a:p>
          <a:p>
            <a:pPr lvl="1" eaLnBrk="1" hangingPunct="1">
              <a:defRPr/>
            </a:pPr>
            <a:endParaRPr lang="en-US" sz="2200" b="1" dirty="0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580F3-A95B-4055-A495-1E929330A098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 Useful utility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Courier New" pitchFamily="49" charset="0"/>
              </a:rPr>
              <a:t>DecayChain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/>
              <a:t>Prints  (MC) decay chains in different formats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Templated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 applicable to </a:t>
            </a:r>
            <a:r>
              <a:rPr lang="en-US" sz="2000" b="1" smtClean="0">
                <a:latin typeface="Courier New" pitchFamily="49" charset="0"/>
              </a:rPr>
              <a:t>Particles, MCParticles</a:t>
            </a:r>
            <a:r>
              <a:rPr lang="en-US" sz="2000" smtClean="0"/>
              <a:t>, lists, trees, …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  </a:t>
            </a:r>
            <a:r>
              <a:rPr lang="en-US" sz="1800" b="1" smtClean="0">
                <a:latin typeface="Courier New" pitchFamily="49" charset="0"/>
              </a:rPr>
              <a:t>std::ostream , MsgStream , ‘\n’ , endreq , …</a:t>
            </a:r>
            <a:r>
              <a:rPr lang="en-US" sz="200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  </a:t>
            </a:r>
            <a:r>
              <a:rPr lang="en-US" sz="2000" b="1" smtClean="0">
                <a:latin typeface="Courier New" pitchFamily="49" charset="0"/>
              </a:rPr>
              <a:t>(MC)Cut, …</a:t>
            </a:r>
            <a:r>
              <a:rPr lang="en-US" sz="2000" smtClean="0"/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Different “formats” are supported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Default setting is “reasonable”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“Intuitive” and recursive </a:t>
            </a:r>
            <a:endParaRPr lang="en-US" sz="20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DecayChain print 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dc.print ( WHAT   , </a:t>
            </a:r>
            <a:r>
              <a:rPr lang="en-US" sz="2000" b="1" smtClean="0">
                <a:latin typeface="Courier New" pitchFamily="49" charset="0"/>
              </a:rPr>
              <a:t>/* what to print */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STREAM , “\n” , </a:t>
            </a:r>
            <a:r>
              <a:rPr lang="en-US" sz="2000" b="1" smtClean="0">
                <a:latin typeface="Courier New" pitchFamily="49" charset="0"/>
              </a:rPr>
              <a:t>/* stream and terminator  */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ACCEPT ,   </a:t>
            </a:r>
            <a:r>
              <a:rPr lang="en-US" sz="2000" b="1" smtClean="0">
                <a:latin typeface="Courier New" pitchFamily="49" charset="0"/>
              </a:rPr>
              <a:t>/* predicate “to be print”     */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MARK   ) ; </a:t>
            </a:r>
            <a:r>
              <a:rPr lang="en-US" sz="2000" b="1" smtClean="0">
                <a:latin typeface="Courier New" pitchFamily="49" charset="0"/>
              </a:rPr>
              <a:t>/* predicate “to be colorized” */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1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// dc.print( Bs , info() , endreq , ALL , MCTRUTH( mc , mcBs )  ) ;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3A559-E0CB-495A-9C33-94AE45E341FA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Exercise 5</a:t>
            </a:r>
            <a:endParaRPr lang="ru-RU" smtClean="0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“Reconstruct”  </a:t>
            </a:r>
            <a:r>
              <a:rPr lang="en-US" sz="2000" smtClean="0">
                <a:latin typeface="Times New Roman" pitchFamily="18" charset="0"/>
              </a:rPr>
              <a:t>J/</a:t>
            </a:r>
            <a:r>
              <a:rPr lang="en-US" sz="2000" smtClean="0">
                <a:latin typeface="Symbol" pitchFamily="18" charset="2"/>
              </a:rPr>
              <a:t>y</a:t>
            </a:r>
            <a:r>
              <a:rPr lang="en-US" sz="2000" smtClean="0"/>
              <a:t> candidates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 Fill simple N-Tuple(s) with MC-flags for muons and for </a:t>
            </a:r>
            <a:r>
              <a:rPr lang="en-US" sz="2000" smtClean="0">
                <a:latin typeface="Times New Roman" pitchFamily="18" charset="0"/>
              </a:rPr>
              <a:t>J/</a:t>
            </a:r>
            <a:r>
              <a:rPr lang="en-US" sz="2000" smtClean="0">
                <a:latin typeface="Symbol" pitchFamily="18" charset="2"/>
              </a:rPr>
              <a:t>y</a:t>
            </a:r>
            <a:r>
              <a:rPr lang="en-US" sz="2000" smtClean="0"/>
              <a:t> candidates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/>
              <a:t>Hints: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The actual base is </a:t>
            </a:r>
            <a:r>
              <a:rPr lang="en-US" sz="2000" b="1" smtClean="0">
                <a:latin typeface="Courier New" pitchFamily="49" charset="0"/>
              </a:rPr>
              <a:t>LoKi::AlgoMC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latin typeface="Courier New" pitchFamily="49" charset="0"/>
              </a:rPr>
              <a:t>LOKI_MCALGORITHM( … ) 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 Default configurations of creators and refitters are OK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 </a:t>
            </a:r>
            <a:r>
              <a:rPr lang="en-US" sz="2000" smtClean="0">
                <a:latin typeface="Symbol" pitchFamily="18" charset="2"/>
              </a:rPr>
              <a:t>y</a:t>
            </a:r>
            <a:r>
              <a:rPr lang="en-US" sz="2000" smtClean="0"/>
              <a:t> name is  </a:t>
            </a:r>
            <a:r>
              <a:rPr lang="en-US" sz="2000" b="1" smtClean="0">
                <a:latin typeface="Courier New" pitchFamily="49" charset="0"/>
              </a:rPr>
              <a:t>J/psi(1S)</a:t>
            </a: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To be efficient: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MyAlg.PP2MCs = {“Relations/Rec/ProtoP/charged”} 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/>
              <a:t>Solutions: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../solutions/PsiMC </a:t>
            </a:r>
            <a:endParaRPr lang="ru-RU" sz="20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45CB9-7DA5-4363-8996-3E105AF8E4F5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Exercise 6 (Homework)</a:t>
            </a:r>
            <a:endParaRPr lang="ru-RU" smtClean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 “almost realistic analysis algorithms”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“Reconstruct” full  </a:t>
            </a:r>
            <a:r>
              <a:rPr lang="en-US" sz="2400" dirty="0" err="1" smtClean="0">
                <a:latin typeface="Times New Roman" pitchFamily="18" charset="0"/>
              </a:rPr>
              <a:t>B</a:t>
            </a:r>
            <a:r>
              <a:rPr lang="en-US" sz="2400" baseline="-25000" dirty="0" err="1" smtClean="0">
                <a:latin typeface="Times New Roman" pitchFamily="18" charset="0"/>
              </a:rPr>
              <a:t>s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400" dirty="0" err="1" smtClean="0">
                <a:latin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</a:rPr>
              <a:t>/</a:t>
            </a:r>
            <a:r>
              <a:rPr lang="en-US" sz="2400" dirty="0" err="1" smtClean="0">
                <a:latin typeface="Symbol" pitchFamily="18" charset="2"/>
              </a:rPr>
              <a:t>yf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400" dirty="0" smtClean="0"/>
              <a:t>chain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 Fill simple N-</a:t>
            </a:r>
            <a:r>
              <a:rPr lang="en-US" sz="2400" dirty="0" err="1" smtClean="0"/>
              <a:t>Tuple</a:t>
            </a:r>
            <a:r>
              <a:rPr lang="en-US" sz="2400" dirty="0" smtClean="0"/>
              <a:t>(s) with all MC-flags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Hints: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 Default configurations of creators and </a:t>
            </a:r>
            <a:r>
              <a:rPr lang="en-US" sz="2400" dirty="0" err="1" smtClean="0"/>
              <a:t>refitters</a:t>
            </a:r>
            <a:r>
              <a:rPr lang="en-US" sz="2400" dirty="0" smtClean="0"/>
              <a:t> are OK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 </a:t>
            </a:r>
            <a:r>
              <a:rPr lang="en-US" sz="2400" dirty="0" smtClean="0">
                <a:latin typeface="Symbol" pitchFamily="18" charset="2"/>
              </a:rPr>
              <a:t>y</a:t>
            </a:r>
            <a:r>
              <a:rPr lang="en-US" sz="2400" dirty="0" smtClean="0"/>
              <a:t> name is  </a:t>
            </a:r>
            <a:r>
              <a:rPr lang="en-US" sz="2400" b="1" dirty="0" smtClean="0">
                <a:latin typeface="Courier New" pitchFamily="49" charset="0"/>
              </a:rPr>
              <a:t>J/psi(1S)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</a:rPr>
              <a:t>B</a:t>
            </a:r>
            <a:r>
              <a:rPr lang="en-US" sz="2400" baseline="-25000" dirty="0" smtClean="0">
                <a:latin typeface="Times New Roman" pitchFamily="18" charset="0"/>
              </a:rPr>
              <a:t>s</a:t>
            </a:r>
            <a:r>
              <a:rPr lang="en-US" sz="2400" dirty="0" smtClean="0"/>
              <a:t> name is </a:t>
            </a:r>
            <a:r>
              <a:rPr lang="en-US" sz="2400" b="1" dirty="0" smtClean="0">
                <a:latin typeface="Courier New" pitchFamily="49" charset="0"/>
              </a:rPr>
              <a:t>B_s0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To be efficient: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MyAlg.PP2MCs = {“Relations/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Rec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ProtoP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/charged”} 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Solutions: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../solutions/Bs2PsiPhi 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2275C-61A0-4FEF-A40A-1AAC36E05BF5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Other features: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</a:rPr>
              <a:t>LoKi</a:t>
            </a:r>
            <a:r>
              <a:rPr lang="en-US" dirty="0" smtClean="0"/>
              <a:t> is able to build </a:t>
            </a:r>
            <a:r>
              <a:rPr lang="en-US" i="1" dirty="0" smtClean="0"/>
              <a:t>jets</a:t>
            </a:r>
            <a:r>
              <a:rPr lang="en-US" dirty="0" smtClean="0"/>
              <a:t> (using popular </a:t>
            </a:r>
            <a:r>
              <a:rPr lang="en-US" b="1" dirty="0" err="1" smtClean="0">
                <a:latin typeface="Courier New" pitchFamily="49" charset="0"/>
                <a:hlinkClick r:id="rId3"/>
              </a:rPr>
              <a:t>KtJet</a:t>
            </a:r>
            <a:r>
              <a:rPr lang="en-US" dirty="0" smtClean="0">
                <a:hlinkClick r:id="rId3"/>
              </a:rPr>
              <a:t> </a:t>
            </a:r>
            <a:r>
              <a:rPr lang="en-US" i="1" dirty="0" smtClean="0">
                <a:hlinkClick r:id="rId3"/>
              </a:rPr>
              <a:t>algorithm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  </a:t>
            </a:r>
            <a:r>
              <a:rPr lang="en-US" dirty="0" err="1" smtClean="0"/>
              <a:t>LoKi</a:t>
            </a:r>
            <a:r>
              <a:rPr lang="en-US" dirty="0" smtClean="0"/>
              <a:t> is able to create Particles from generator </a:t>
            </a:r>
            <a:r>
              <a:rPr lang="en-US" dirty="0" err="1" smtClean="0"/>
              <a:t>infomration</a:t>
            </a:r>
            <a:r>
              <a:rPr lang="en-US" dirty="0" smtClean="0"/>
              <a:t>: </a:t>
            </a:r>
            <a:r>
              <a:rPr lang="en-US" dirty="0" err="1" smtClean="0"/>
              <a:t>usful</a:t>
            </a:r>
            <a:r>
              <a:rPr lang="en-US" dirty="0" smtClean="0"/>
              <a:t> to check different decay models with the same code as analysis </a:t>
            </a:r>
          </a:p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dirty="0" err="1" smtClean="0"/>
              <a:t>LoKi</a:t>
            </a:r>
            <a:r>
              <a:rPr lang="en-US" dirty="0" smtClean="0"/>
              <a:t> supports many ”links” </a:t>
            </a:r>
            <a:r>
              <a:rPr lang="en-US" dirty="0" err="1" smtClean="0"/>
              <a:t>inbetween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itchFamily="18" charset="0"/>
              </a:rPr>
              <a:t> RC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dirty="0" smtClean="0">
                <a:latin typeface="Times New Roman" pitchFamily="18" charset="0"/>
              </a:rPr>
              <a:t> MC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HepMC</a:t>
            </a:r>
            <a:r>
              <a:rPr lang="en-US" dirty="0" smtClean="0">
                <a:latin typeface="Times New Roman" pitchFamily="18" charset="0"/>
              </a:rPr>
              <a:t> 	</a:t>
            </a:r>
          </a:p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dirty="0" err="1" smtClean="0"/>
              <a:t>LoKi</a:t>
            </a:r>
            <a:r>
              <a:rPr lang="en-US" dirty="0" smtClean="0"/>
              <a:t> </a:t>
            </a:r>
            <a:r>
              <a:rPr lang="en-US" dirty="0" err="1" smtClean="0"/>
              <a:t>suppors</a:t>
            </a:r>
            <a:r>
              <a:rPr lang="en-US" dirty="0" smtClean="0"/>
              <a:t> MC-truth access for reconstructed primary vertices</a:t>
            </a:r>
          </a:p>
          <a:p>
            <a:pPr eaLnBrk="1" hangingPunct="1">
              <a:defRPr/>
            </a:pPr>
            <a:r>
              <a:rPr lang="en-US" dirty="0" smtClean="0"/>
              <a:t>And many-many more</a:t>
            </a:r>
            <a:endParaRPr lang="en-US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8493D-01CB-4461-AE06-954D37EEA70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Courier New" pitchFamily="49" charset="0"/>
              </a:rPr>
              <a:t>LoKi</a:t>
            </a:r>
            <a:r>
              <a:rPr lang="en-US" smtClean="0">
                <a:latin typeface="Courier" pitchFamily="49" charset="0"/>
              </a:rPr>
              <a:t> 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 be discusses today:</a:t>
            </a:r>
          </a:p>
          <a:p>
            <a:pPr lvl="1" eaLnBrk="1" hangingPunct="1">
              <a:defRPr/>
            </a:pPr>
            <a:r>
              <a:rPr lang="en-US" b="1" smtClean="0">
                <a:latin typeface="Courier New" pitchFamily="49" charset="0"/>
              </a:rPr>
              <a:t> LoKi &amp; DaVinci</a:t>
            </a:r>
          </a:p>
          <a:p>
            <a:pPr lvl="1" eaLnBrk="1" hangingPunct="1">
              <a:defRPr/>
            </a:pPr>
            <a:r>
              <a:rPr lang="en-US" b="1" smtClean="0">
                <a:latin typeface="Courier New" pitchFamily="49" charset="0"/>
              </a:rPr>
              <a:t> LoKi </a:t>
            </a:r>
            <a:r>
              <a:rPr lang="en-US" smtClean="0"/>
              <a:t>basic</a:t>
            </a:r>
          </a:p>
          <a:p>
            <a:pPr lvl="1" eaLnBrk="1" hangingPunct="1">
              <a:defRPr/>
            </a:pPr>
            <a:r>
              <a:rPr lang="en-US" smtClean="0"/>
              <a:t> MC matching</a:t>
            </a:r>
          </a:p>
          <a:p>
            <a:pPr lvl="1" eaLnBrk="1" hangingPunct="1">
              <a:defRPr/>
            </a:pPr>
            <a:r>
              <a:rPr lang="en-US" smtClean="0"/>
              <a:t> Loops &amp; Charge-blind loops</a:t>
            </a:r>
          </a:p>
          <a:p>
            <a:pPr lvl="1" eaLnBrk="1" hangingPunct="1">
              <a:defRPr/>
            </a:pPr>
            <a:r>
              <a:rPr lang="en-US" smtClean="0"/>
              <a:t> Recipies on every day</a:t>
            </a:r>
          </a:p>
          <a:p>
            <a:pPr lvl="1" eaLnBrk="1" hangingPunct="1">
              <a:defRPr/>
            </a:pPr>
            <a:r>
              <a:rPr lang="en-US" smtClean="0"/>
              <a:t> Customization of </a:t>
            </a:r>
            <a:r>
              <a:rPr lang="en-US" b="1" smtClean="0">
                <a:latin typeface="Courier New" pitchFamily="49" charset="0"/>
              </a:rPr>
              <a:t>LoKi</a:t>
            </a:r>
            <a:endParaRPr lang="en-US" sz="35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E120B-D439-49E3-A6F1-9BF6EC77AA7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Courier New" pitchFamily="49" charset="0"/>
              </a:rPr>
              <a:t>LoKi &amp; DaVinci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 </a:t>
            </a:r>
            <a:r>
              <a:rPr lang="en-US" sz="2400" b="1" smtClean="0">
                <a:latin typeface="Courier New" pitchFamily="49" charset="0"/>
              </a:rPr>
              <a:t>LoKi</a:t>
            </a:r>
            <a:r>
              <a:rPr lang="en-US" sz="2400" smtClean="0"/>
              <a:t> is a toolkit for </a:t>
            </a:r>
            <a:r>
              <a:rPr lang="en-US" sz="2400" b="1" smtClean="0">
                <a:latin typeface="Courier New" pitchFamily="49" charset="0"/>
              </a:rPr>
              <a:t>DaVinci</a:t>
            </a:r>
            <a:r>
              <a:rPr lang="en-US" sz="2400" smtClean="0"/>
              <a:t> </a:t>
            </a:r>
          </a:p>
          <a:p>
            <a:pPr lvl="1" eaLnBrk="1" hangingPunct="1">
              <a:defRPr/>
            </a:pPr>
            <a:r>
              <a:rPr lang="en-US" sz="2200" smtClean="0"/>
              <a:t>Code : </a:t>
            </a:r>
            <a:r>
              <a:rPr lang="en-US" sz="2200" b="1" smtClean="0">
                <a:latin typeface="Courier New" pitchFamily="49" charset="0"/>
              </a:rPr>
              <a:t>LoKi</a:t>
            </a:r>
          </a:p>
          <a:p>
            <a:pPr lvl="1" eaLnBrk="1" hangingPunct="1">
              <a:defRPr/>
            </a:pPr>
            <a:r>
              <a:rPr lang="en-US" sz="2200" smtClean="0"/>
              <a:t>Job Configuration &amp; steering: </a:t>
            </a:r>
            <a:r>
              <a:rPr lang="en-US" sz="2200" b="1" smtClean="0">
                <a:latin typeface="Courier New" pitchFamily="49" charset="0"/>
              </a:rPr>
              <a:t>DaVinci</a:t>
            </a:r>
          </a:p>
          <a:p>
            <a:pPr eaLnBrk="1" hangingPunct="1">
              <a:defRPr/>
            </a:pPr>
            <a:r>
              <a:rPr lang="en-US" sz="2400" smtClean="0"/>
              <a:t>All user code is placed in the body of algorithm, which inherits from </a:t>
            </a:r>
            <a:r>
              <a:rPr lang="en-US" sz="2400" b="1" smtClean="0">
                <a:latin typeface="Courier New" pitchFamily="49" charset="0"/>
              </a:rPr>
              <a:t>LoKi::Algo</a:t>
            </a:r>
            <a:r>
              <a:rPr lang="en-US" sz="2400" smtClean="0"/>
              <a:t>, which inherits from </a:t>
            </a:r>
            <a:r>
              <a:rPr lang="en-US" sz="1800" b="1" smtClean="0">
                <a:latin typeface="Courier New" pitchFamily="49" charset="0"/>
              </a:rPr>
              <a:t>DVAlgortithm/GaudiTupleAlg/GaudiHistoAlg/GaudiAlgorithm </a:t>
            </a:r>
            <a:r>
              <a:rPr lang="en-US" sz="2400" smtClean="0"/>
              <a:t>chain</a:t>
            </a:r>
          </a:p>
          <a:p>
            <a:pPr lvl="1" eaLnBrk="1" hangingPunct="1">
              <a:defRPr/>
            </a:pPr>
            <a:r>
              <a:rPr lang="en-US" sz="2200" smtClean="0"/>
              <a:t>The actual chain is much more complicated</a:t>
            </a:r>
          </a:p>
          <a:p>
            <a:pPr eaLnBrk="1" hangingPunct="1">
              <a:defRPr/>
            </a:pPr>
            <a:r>
              <a:rPr lang="en-US" sz="2400" smtClean="0"/>
              <a:t>Only one mandatory method </a:t>
            </a:r>
            <a:r>
              <a:rPr lang="en-US" sz="2400" b="1" smtClean="0">
                <a:latin typeface="Courier New" pitchFamily="49" charset="0"/>
              </a:rPr>
              <a:t>analyse()</a:t>
            </a:r>
            <a:r>
              <a:rPr lang="en-US" sz="2400" smtClean="0"/>
              <a:t> needs to be redefined</a:t>
            </a:r>
          </a:p>
          <a:p>
            <a:pPr lvl="1" eaLnBrk="1" hangingPunct="1">
              <a:defRPr/>
            </a:pPr>
            <a:r>
              <a:rPr lang="en-US" sz="2200" smtClean="0"/>
              <a:t> majority of mandatory and tedious stuff is hidden by preprocessor </a:t>
            </a:r>
            <a:r>
              <a:rPr lang="en-US" sz="2200" b="1" smtClean="0">
                <a:latin typeface="Courier New" pitchFamily="49" charset="0"/>
              </a:rPr>
              <a:t>MACRO</a:t>
            </a:r>
            <a:r>
              <a:rPr lang="en-US" sz="2200" smtClean="0"/>
              <a:t>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C1D1B-BF92-4ADB-954D-1D294E469F9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Layers of </a:t>
            </a:r>
            <a:r>
              <a:rPr lang="en-US" smtClean="0">
                <a:latin typeface="Courier New" pitchFamily="49" charset="0"/>
              </a:rPr>
              <a:t>LoKi</a:t>
            </a:r>
            <a:r>
              <a:rPr lang="en-US" smtClean="0"/>
              <a:t> 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Multilayered structure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Low level generic utilities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 </a:t>
            </a:r>
            <a:r>
              <a:rPr lang="en-US" sz="2200" b="1" smtClean="0">
                <a:latin typeface="Courier New" pitchFamily="49" charset="0"/>
              </a:rPr>
              <a:t>Range_ , Selected_ , Combiner_ , …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 </a:t>
            </a:r>
            <a:r>
              <a:rPr lang="en-US" sz="2200" b="1" smtClean="0">
                <a:latin typeface="Courier New" pitchFamily="49" charset="0"/>
              </a:rPr>
              <a:t>STL</a:t>
            </a:r>
            <a:r>
              <a:rPr lang="en-US" sz="2200" smtClean="0"/>
              <a:t>-like algorithmic + functional layer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 Templated, very generic, very efficient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(I am </a:t>
            </a:r>
            <a:r>
              <a:rPr lang="en-US" sz="2000" i="1" smtClean="0"/>
              <a:t>very</a:t>
            </a:r>
            <a:r>
              <a:rPr lang="en-US" sz="2000" smtClean="0"/>
              <a:t> proud of them!)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Applicable to different and unrelated problems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Almost invisible for end-users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Few hierarchical levels of “specific” utilities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Usually only the last layer is visible for end-users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 </a:t>
            </a:r>
            <a:r>
              <a:rPr lang="en-US" sz="2200" b="1" smtClean="0">
                <a:latin typeface="Courier New" pitchFamily="49" charset="0"/>
              </a:rPr>
              <a:t>Relations</a:t>
            </a:r>
            <a:r>
              <a:rPr lang="en-US" sz="2200" b="1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200" b="1" smtClean="0">
                <a:latin typeface="Courier New" pitchFamily="49" charset="0"/>
              </a:rPr>
              <a:t>MCMatchObj</a:t>
            </a:r>
            <a:r>
              <a:rPr lang="en-US" sz="2200" b="1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200" b="1" smtClean="0">
                <a:latin typeface="Courier New" pitchFamily="49" charset="0"/>
              </a:rPr>
              <a:t>MCMatch</a:t>
            </a:r>
            <a:r>
              <a:rPr lang="en-US" sz="2200" b="1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200" b="1" smtClean="0">
                <a:latin typeface="Courier New" pitchFamily="49" charset="0"/>
              </a:rPr>
              <a:t>MCTRUTH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 </a:t>
            </a:r>
            <a:r>
              <a:rPr lang="en-US" sz="2200" b="1" smtClean="0">
                <a:latin typeface="Courier New" pitchFamily="49" charset="0"/>
              </a:rPr>
              <a:t>Combiner_</a:t>
            </a:r>
            <a:r>
              <a:rPr lang="en-US" sz="2200" b="1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200" b="1" smtClean="0">
                <a:latin typeface="Courier New" pitchFamily="49" charset="0"/>
              </a:rPr>
              <a:t>LoopObj</a:t>
            </a:r>
            <a:r>
              <a:rPr lang="en-US" sz="2200" b="1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200" b="1" smtClean="0">
                <a:latin typeface="Courier New" pitchFamily="49" charset="0"/>
              </a:rPr>
              <a:t>Loop</a:t>
            </a:r>
            <a:r>
              <a:rPr lang="en-US" sz="220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b="1" smtClean="0">
                <a:latin typeface="Courier New" pitchFamily="49" charset="0"/>
              </a:rPr>
              <a:t>(XXX</a:t>
            </a:r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1600" b="1" smtClean="0">
                <a:latin typeface="Courier New" pitchFamily="49" charset="0"/>
              </a:rPr>
              <a:t>INTuple</a:t>
            </a:r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1600" b="1" smtClean="0">
                <a:latin typeface="Courier New" pitchFamily="49" charset="0"/>
              </a:rPr>
              <a:t>NTuple::Tuple)</a:t>
            </a:r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1600" b="1" smtClean="0">
                <a:latin typeface="Courier New" pitchFamily="49" charset="0"/>
              </a:rPr>
              <a:t>Tuples::TupleObj</a:t>
            </a:r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1600" b="1" smtClean="0">
                <a:latin typeface="Courier New" pitchFamily="49" charset="0"/>
              </a:rPr>
              <a:t>Tuples::Tuple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B44AF-A3E7-4E35-A274-1EB1C1F0F58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Courier New" pitchFamily="49" charset="0"/>
              </a:rPr>
              <a:t>“Hello,World”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#include “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LoKi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/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LoKi.h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</a:t>
            </a:r>
          </a:p>
          <a:p>
            <a:pPr eaLnBrk="1" hangingPunct="1"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LOKI_ALGORIHTM( </a:t>
            </a:r>
            <a:r>
              <a:rPr lang="en-US" b="1" dirty="0" err="1" smtClean="0">
                <a:solidFill>
                  <a:schemeClr val="bg2"/>
                </a:solidFill>
                <a:latin typeface="Courier New" pitchFamily="49" charset="0"/>
              </a:rPr>
              <a:t>MyAlg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)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{</a:t>
            </a:r>
          </a:p>
          <a:p>
            <a:pPr eaLnBrk="1" hangingPunct="1"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info() &lt;&lt; “Hello, World” &lt;&lt;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endreq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;</a:t>
            </a:r>
          </a:p>
          <a:p>
            <a:pPr eaLnBrk="1" hangingPunct="1"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return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StatusCode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::SUCCESS ;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};</a:t>
            </a:r>
          </a:p>
        </p:txBody>
      </p:sp>
      <p:sp>
        <p:nvSpPr>
          <p:cNvPr id="490500" name="Text Box 4"/>
          <p:cNvSpPr txBox="1">
            <a:spLocks noChangeArrowheads="1"/>
          </p:cNvSpPr>
          <p:nvPr/>
        </p:nvSpPr>
        <p:spPr bwMode="auto">
          <a:xfrm>
            <a:off x="5638800" y="1066800"/>
            <a:ext cx="3352800" cy="1693413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342900" indent="-342900" algn="l">
              <a:spcBef>
                <a:spcPct val="50000"/>
              </a:spcBef>
              <a:defRPr/>
            </a:pPr>
            <a:r>
              <a:rPr lang="en-US" sz="1600" baseline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Algorithm body,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1600" baseline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implementation of constructor &amp; destructor, 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1600" baseline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factories 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1600" b="1" baseline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LoKi</a:t>
            </a:r>
            <a:r>
              <a:rPr lang="en-US" sz="1600" b="1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::</a:t>
            </a:r>
            <a:r>
              <a:rPr lang="en-US" sz="1600" b="1" baseline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MyAlg</a:t>
            </a:r>
            <a:r>
              <a:rPr lang="en-US" sz="1600" b="1" baseline="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::</a:t>
            </a:r>
            <a:r>
              <a:rPr lang="en-US" sz="1600" b="1" baseline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analyse</a:t>
            </a:r>
            <a:r>
              <a:rPr lang="en-US" sz="1600" b="1" baseline="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()</a:t>
            </a:r>
            <a:r>
              <a:rPr lang="en-US" sz="1600" baseline="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</a:p>
        </p:txBody>
      </p:sp>
      <p:sp>
        <p:nvSpPr>
          <p:cNvPr id="490501" name="Text Box 5"/>
          <p:cNvSpPr txBox="1">
            <a:spLocks noChangeArrowheads="1"/>
          </p:cNvSpPr>
          <p:nvPr/>
        </p:nvSpPr>
        <p:spPr bwMode="auto">
          <a:xfrm>
            <a:off x="6629400" y="5410200"/>
            <a:ext cx="2209800" cy="712788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  <a:defRPr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6 lines,</a:t>
            </a:r>
          </a:p>
          <a:p>
            <a:pPr marL="342900" indent="-342900" algn="l">
              <a:spcBef>
                <a:spcPct val="50000"/>
              </a:spcBef>
              <a:buFontTx/>
              <a:buNone/>
              <a:defRPr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1 functional line</a:t>
            </a:r>
          </a:p>
        </p:txBody>
      </p:sp>
      <p:sp>
        <p:nvSpPr>
          <p:cNvPr id="490502" name="Text Box 6"/>
          <p:cNvSpPr txBox="1">
            <a:spLocks noChangeArrowheads="1"/>
          </p:cNvSpPr>
          <p:nvPr/>
        </p:nvSpPr>
        <p:spPr bwMode="auto">
          <a:xfrm>
            <a:off x="1565275" y="406400"/>
            <a:ext cx="52705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'2k+8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Vanya  BELYAEV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A289-07D3-4114-BC26-51520BEE779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Excersize 0</a:t>
            </a:r>
            <a:endParaRPr lang="ru-RU" smtClean="0"/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Compile &amp; run </a:t>
            </a:r>
            <a:r>
              <a:rPr lang="en-US" sz="2400" dirty="0" err="1" smtClean="0"/>
              <a:t>HelloWorld</a:t>
            </a:r>
            <a:r>
              <a:rPr lang="en-US" sz="2400" dirty="0" smtClean="0"/>
              <a:t> example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Hints: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 Template is  </a:t>
            </a:r>
            <a:r>
              <a:rPr lang="en-US" sz="2400" b="1" dirty="0" smtClean="0">
                <a:latin typeface="Courier New" pitchFamily="49" charset="0"/>
              </a:rPr>
              <a:t>…/templates/TEMPLATE.cpp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 </a:t>
            </a:r>
            <a:r>
              <a:rPr lang="en-US" sz="2200" b="1" dirty="0" err="1" smtClean="0">
                <a:latin typeface="Courier New" pitchFamily="49" charset="0"/>
              </a:rPr>
              <a:t>Emacs</a:t>
            </a:r>
            <a:r>
              <a:rPr lang="en-US" sz="2200" dirty="0" smtClean="0"/>
              <a:t> will not help you </a:t>
            </a:r>
            <a:r>
              <a:rPr lang="en-US" sz="2200" dirty="0" smtClean="0">
                <a:sym typeface="Wingdings" pitchFamily="2" charset="2"/>
              </a:rPr>
              <a:t>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 It is </a:t>
            </a:r>
            <a:r>
              <a:rPr lang="en-US" sz="2400" b="1" dirty="0" err="1" smtClean="0">
                <a:latin typeface="Courier New" pitchFamily="49" charset="0"/>
              </a:rPr>
              <a:t>DaVinci</a:t>
            </a:r>
            <a:r>
              <a:rPr lang="en-US" sz="2400" dirty="0" smtClean="0"/>
              <a:t> </a:t>
            </a:r>
            <a:r>
              <a:rPr lang="en-US" sz="2400" i="1" dirty="0" smtClean="0"/>
              <a:t>algorithm</a:t>
            </a:r>
            <a:r>
              <a:rPr lang="en-US" sz="2400" dirty="0" smtClean="0"/>
              <a:t>: </a:t>
            </a:r>
            <a:r>
              <a:rPr lang="en-US" sz="2400" b="1" dirty="0" smtClean="0">
                <a:latin typeface="Courier New" pitchFamily="49" charset="0"/>
              </a:rPr>
              <a:t>*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b="1" dirty="0" smtClean="0">
                <a:latin typeface="Courier New" pitchFamily="49" charset="0"/>
              </a:rPr>
              <a:t>.</a:t>
            </a:r>
            <a:r>
              <a:rPr lang="en-US" sz="2200" b="1" dirty="0" err="1" smtClean="0">
                <a:latin typeface="Courier New" pitchFamily="49" charset="0"/>
              </a:rPr>
              <a:t>py</a:t>
            </a:r>
            <a:r>
              <a:rPr lang="en-US" sz="2200" dirty="0" smtClean="0"/>
              <a:t> configuration file is required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 It is </a:t>
            </a:r>
            <a:r>
              <a:rPr lang="en-US" sz="2400" b="1" dirty="0" smtClean="0">
                <a:latin typeface="Courier New" pitchFamily="49" charset="0"/>
              </a:rPr>
              <a:t>Gaudi</a:t>
            </a:r>
            <a:r>
              <a:rPr lang="en-US" sz="2400" dirty="0" smtClean="0"/>
              <a:t> </a:t>
            </a:r>
            <a:r>
              <a:rPr lang="en-US" sz="2400" i="1" dirty="0" smtClean="0"/>
              <a:t>component</a:t>
            </a:r>
            <a:r>
              <a:rPr lang="en-US" sz="2400" dirty="0" smtClean="0"/>
              <a:t>:  </a:t>
            </a:r>
            <a:endParaRPr lang="en-US" sz="24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b="1" dirty="0" smtClean="0">
                <a:latin typeface="Courier New" pitchFamily="49" charset="0"/>
              </a:rPr>
              <a:t> *_</a:t>
            </a:r>
            <a:r>
              <a:rPr lang="en-US" sz="2200" b="1" dirty="0" err="1" smtClean="0">
                <a:latin typeface="Courier New" pitchFamily="49" charset="0"/>
              </a:rPr>
              <a:t>dll.cpp</a:t>
            </a: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Solution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../solutions/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HelloWorld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8000"/>
          </a:buClr>
          <a:buSzPct val="200000"/>
          <a:buFontTx/>
          <a:buChar char="•"/>
          <a:tabLst/>
          <a:defRPr kumimoji="0" lang="en-US" sz="2000" b="0" i="0" u="none" strike="noStrike" cap="none" normalizeH="0" baseline="-25000" smtClean="0">
            <a:ln>
              <a:noFill/>
            </a:ln>
            <a:solidFill>
              <a:srgbClr val="008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8000"/>
          </a:buClr>
          <a:buSzPct val="200000"/>
          <a:buFontTx/>
          <a:buChar char="•"/>
          <a:tabLst/>
          <a:defRPr kumimoji="0" lang="en-US" sz="2000" b="0" i="0" u="none" strike="noStrike" cap="none" normalizeH="0" baseline="-25000" smtClean="0">
            <a:ln>
              <a:noFill/>
            </a:ln>
            <a:solidFill>
              <a:srgbClr val="008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5481</TotalTime>
  <Words>3923</Words>
  <Application>Microsoft PowerPoint 7.0</Application>
  <PresentationFormat>On-screen Show (4:3)</PresentationFormat>
  <Paragraphs>692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Generic</vt:lpstr>
      <vt:lpstr>LoKi’s Cook-book:  Writing analysis algorithms in C++ Tutorial v8r0</vt:lpstr>
      <vt:lpstr>Outline</vt:lpstr>
      <vt:lpstr>LoKi </vt:lpstr>
      <vt:lpstr>LoKi </vt:lpstr>
      <vt:lpstr>LoKi </vt:lpstr>
      <vt:lpstr>LoKi &amp; DaVinci</vt:lpstr>
      <vt:lpstr>Layers of LoKi </vt:lpstr>
      <vt:lpstr>“Hello,World”</vt:lpstr>
      <vt:lpstr>Excersize 0</vt:lpstr>
      <vt:lpstr>From (to?) base classes:</vt:lpstr>
      <vt:lpstr>DaVinci tools</vt:lpstr>
      <vt:lpstr>Basic types</vt:lpstr>
      <vt:lpstr>“Functions”</vt:lpstr>
      <vt:lpstr>“Metafunctions” (~20)</vt:lpstr>
      <vt:lpstr>Functions &amp; Cuts</vt:lpstr>
      <vt:lpstr>“Own” functions/cuts  I </vt:lpstr>
      <vt:lpstr>Every day idioms: simple selections</vt:lpstr>
      <vt:lpstr>Simple selections (II)</vt:lpstr>
      <vt:lpstr>Easy way to get cuts from *.opts</vt:lpstr>
      <vt:lpstr>Select tracks with min(c2)IP&gt;25</vt:lpstr>
      <vt:lpstr>Trivial 1-particle loops</vt:lpstr>
      <vt:lpstr>Excersize 1  </vt:lpstr>
      <vt:lpstr>Excersize 2</vt:lpstr>
      <vt:lpstr>Multiparticle loops</vt:lpstr>
      <vt:lpstr>Access to daughters:</vt:lpstr>
      <vt:lpstr>Creation </vt:lpstr>
      <vt:lpstr>(Re)Fits</vt:lpstr>
      <vt:lpstr>Save something interesting</vt:lpstr>
      <vt:lpstr>Excersize 3</vt:lpstr>
      <vt:lpstr>Using Patterns</vt:lpstr>
      <vt:lpstr>Get something “working”  (1)</vt:lpstr>
      <vt:lpstr>Get something “working”  (II)</vt:lpstr>
      <vt:lpstr>Get something “working”  (III)</vt:lpstr>
      <vt:lpstr>Or everything together: 1st  page</vt:lpstr>
      <vt:lpstr>Or everything together: 2nd page:</vt:lpstr>
      <vt:lpstr>Excersize 4</vt:lpstr>
      <vt:lpstr>MC match</vt:lpstr>
      <vt:lpstr>MCMatch</vt:lpstr>
      <vt:lpstr> MC truth Match</vt:lpstr>
      <vt:lpstr> Useful utility DecayChain</vt:lpstr>
      <vt:lpstr>Exercise 5</vt:lpstr>
      <vt:lpstr>Exercise 6 (Homework)</vt:lpstr>
      <vt:lpstr>Other features: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ibelyaev</cp:lastModifiedBy>
  <cp:revision>74</cp:revision>
  <cp:lastPrinted>2002-02-03T19:43:32Z</cp:lastPrinted>
  <dcterms:created xsi:type="dcterms:W3CDTF">1601-01-01T00:00:00Z</dcterms:created>
  <dcterms:modified xsi:type="dcterms:W3CDTF">2008-10-08T11:55:01Z</dcterms:modified>
</cp:coreProperties>
</file>